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75" r:id="rId3"/>
    <p:sldId id="276" r:id="rId4"/>
    <p:sldId id="277" r:id="rId5"/>
    <p:sldId id="278" r:id="rId6"/>
    <p:sldId id="281" r:id="rId7"/>
    <p:sldId id="279" r:id="rId8"/>
    <p:sldId id="283" r:id="rId9"/>
    <p:sldId id="284" r:id="rId10"/>
    <p:sldId id="285" r:id="rId11"/>
    <p:sldId id="286" r:id="rId12"/>
    <p:sldId id="28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8B65093-5982-44B0-8088-788FB701B86F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1A5E0CA-5F27-44A2-8B64-0BC472BDF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5093-5982-44B0-8088-788FB701B86F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E0CA-5F27-44A2-8B64-0BC472BDF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5093-5982-44B0-8088-788FB701B86F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E0CA-5F27-44A2-8B64-0BC472BDF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5093-5982-44B0-8088-788FB701B86F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E0CA-5F27-44A2-8B64-0BC472BDF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5093-5982-44B0-8088-788FB701B86F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E0CA-5F27-44A2-8B64-0BC472BDF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5093-5982-44B0-8088-788FB701B86F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E0CA-5F27-44A2-8B64-0BC472BDFD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5093-5982-44B0-8088-788FB701B86F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E0CA-5F27-44A2-8B64-0BC472BDFD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5093-5982-44B0-8088-788FB701B86F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E0CA-5F27-44A2-8B64-0BC472BDF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5093-5982-44B0-8088-788FB701B86F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E0CA-5F27-44A2-8B64-0BC472BDF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8B65093-5982-44B0-8088-788FB701B86F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1A5E0CA-5F27-44A2-8B64-0BC472BDF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8B65093-5982-44B0-8088-788FB701B86F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1A5E0CA-5F27-44A2-8B64-0BC472BDF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8B65093-5982-44B0-8088-788FB701B86F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1A5E0CA-5F27-44A2-8B64-0BC472BDF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48595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979712" y="1844824"/>
            <a:ext cx="5328592" cy="288032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Cambria" pitchFamily="18" charset="0"/>
              </a:rPr>
              <a:t>Зрительное восприятие</a:t>
            </a:r>
            <a:endParaRPr lang="ru-RU" sz="3200" b="1" i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862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705535" y="1628800"/>
            <a:ext cx="5976664" cy="285447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latin typeface="Cambria" pitchFamily="18" charset="0"/>
              </a:rPr>
              <a:t>Логико-грамматические речевые конструкции</a:t>
            </a:r>
            <a:endParaRPr lang="ru-RU" sz="3200" b="1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3335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96752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3600" b="1" i="1" dirty="0" smtClean="0">
                <a:solidFill>
                  <a:srgbClr val="FF0000"/>
                </a:solidFill>
                <a:latin typeface="Cambria" pitchFamily="18" charset="0"/>
              </a:rPr>
              <a:t>Маленькие левши требуют тщательного психолого-педагогического сопровождения, состоящего в квалифицированном, профессиональном контроле за их атипично развивающимися психологическими структурами.</a:t>
            </a:r>
            <a:endParaRPr lang="ru-RU" sz="3600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9651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276872"/>
            <a:ext cx="7776864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b="1" i="1" dirty="0" smtClean="0">
                <a:solidFill>
                  <a:srgbClr val="FF0000"/>
                </a:solidFill>
                <a:latin typeface="Cambria" pitchFamily="18" charset="0"/>
              </a:rPr>
              <a:t>Наши </a:t>
            </a:r>
            <a:r>
              <a:rPr lang="ru-RU" b="1" i="1" dirty="0">
                <a:solidFill>
                  <a:srgbClr val="FF0000"/>
                </a:solidFill>
                <a:latin typeface="Cambria" pitchFamily="18" charset="0"/>
              </a:rPr>
              <a:t>психические функции не даны нам изначально, они преодолевают длительный путь, начиная с внутриутробного периода.</a:t>
            </a:r>
            <a:r>
              <a:rPr lang="ru-RU" b="1" dirty="0"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Cambria" pitchFamily="18" charset="0"/>
              </a:rPr>
            </a:br>
            <a:endParaRPr lang="ru-RU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130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2171" y="1340768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4000" b="1" i="1" dirty="0">
                <a:solidFill>
                  <a:srgbClr val="FF0000"/>
                </a:solidFill>
                <a:latin typeface="Cambria" pitchFamily="18" charset="0"/>
              </a:rPr>
              <a:t>Любая психическая функция (речь, память, движение, восприятие, мышление, эмоции) рождается, развивается и стареет вместе с нами. </a:t>
            </a:r>
          </a:p>
        </p:txBody>
      </p:sp>
    </p:spTree>
    <p:extLst>
      <p:ext uri="{BB962C8B-B14F-4D97-AF65-F5344CB8AC3E}">
        <p14:creationId xmlns:p14="http://schemas.microsoft.com/office/powerpoint/2010/main" xmlns="" val="609944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52736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3600" b="1" i="1" dirty="0" smtClean="0">
                <a:solidFill>
                  <a:srgbClr val="FF0000"/>
                </a:solidFill>
                <a:latin typeface="Cambria" pitchFamily="18" charset="0"/>
              </a:rPr>
              <a:t>Психическое развитие левшей </a:t>
            </a:r>
            <a:r>
              <a:rPr lang="ru-RU" sz="3600" b="1" i="1" dirty="0" smtClean="0">
                <a:latin typeface="Cambria" pitchFamily="18" charset="0"/>
              </a:rPr>
              <a:t>— одна из актуальнейших и вместе с тем молодых и сравнительно мало разработанных проблем в специальной и возрастной психологии, педагогике и дефектологии. </a:t>
            </a:r>
            <a:endParaRPr lang="ru-RU" sz="3600" b="1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13749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0203" y="836711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Cambria" pitchFamily="18" charset="0"/>
              </a:rPr>
              <a:t>специальный комплекс программ обучения левшей, направленный на развитие различных сторон психической деятельности </a:t>
            </a:r>
            <a:endParaRPr lang="ru-RU" sz="2400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917964" y="2055223"/>
            <a:ext cx="2016224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latin typeface="Cambria" pitchFamily="18" charset="0"/>
              </a:rPr>
              <a:t>Формирование произвольной саморегуляции</a:t>
            </a:r>
            <a:endParaRPr lang="ru-RU" sz="1200" b="1" i="1" dirty="0"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0278" y="2032199"/>
            <a:ext cx="2030413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998" y="4489104"/>
            <a:ext cx="2030413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8791" y="3817685"/>
            <a:ext cx="2030413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7718" y="3644531"/>
            <a:ext cx="2030413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25391" y="4345448"/>
            <a:ext cx="1908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Многозначность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понятий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77718" y="2566541"/>
            <a:ext cx="1912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bg1"/>
                </a:solidFill>
                <a:latin typeface="Cambria" pitchFamily="18" charset="0"/>
              </a:rPr>
              <a:t>Зрительное</a:t>
            </a:r>
          </a:p>
          <a:p>
            <a:pPr algn="ctr"/>
            <a:r>
              <a:rPr lang="ru-RU" sz="1200" b="1" i="1" dirty="0" smtClean="0">
                <a:solidFill>
                  <a:schemeClr val="bg1"/>
                </a:solidFill>
                <a:latin typeface="Cambria" pitchFamily="18" charset="0"/>
              </a:rPr>
              <a:t> восприятие</a:t>
            </a:r>
            <a:endParaRPr lang="ru-RU" sz="1200" b="1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86611" y="4027849"/>
            <a:ext cx="1931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bg1"/>
                </a:solidFill>
                <a:latin typeface="Cambria" pitchFamily="18" charset="0"/>
              </a:rPr>
              <a:t>Логико-грамматические речевые</a:t>
            </a:r>
          </a:p>
          <a:p>
            <a:pPr algn="ctr"/>
            <a:r>
              <a:rPr lang="ru-RU" sz="1200" b="1" i="1" dirty="0" smtClean="0">
                <a:solidFill>
                  <a:schemeClr val="bg1"/>
                </a:solidFill>
                <a:latin typeface="Cambria" pitchFamily="18" charset="0"/>
              </a:rPr>
              <a:t> конструкции</a:t>
            </a:r>
            <a:endParaRPr lang="ru-RU" sz="1200" b="1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89232" y="4931113"/>
            <a:ext cx="1781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Оптимизация речевых процессов, письма и чтения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9576" y="2520797"/>
            <a:ext cx="2030413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56926" y="2962806"/>
            <a:ext cx="1781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bg1"/>
                </a:solidFill>
                <a:latin typeface="Cambria" pitchFamily="18" charset="0"/>
              </a:rPr>
              <a:t>Формирование пространственных представлений</a:t>
            </a:r>
            <a:endParaRPr lang="ru-RU" sz="1200" b="1" i="1" dirty="0">
              <a:solidFill>
                <a:schemeClr val="bg1"/>
              </a:solidFill>
              <a:latin typeface="Cambria" pitchFamily="18" charset="0"/>
            </a:endParaRPr>
          </a:p>
        </p:txBody>
      </p:sp>
      <p:cxnSp>
        <p:nvCxnSpPr>
          <p:cNvPr id="13" name="Прямая со стрелкой 12"/>
          <p:cNvCxnSpPr>
            <a:endCxn id="4" idx="7"/>
          </p:cNvCxnSpPr>
          <p:nvPr/>
        </p:nvCxnSpPr>
        <p:spPr>
          <a:xfrm flipH="1">
            <a:off x="2638919" y="2037041"/>
            <a:ext cx="636937" cy="2396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638919" y="2055223"/>
            <a:ext cx="1041315" cy="19498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2054" idx="0"/>
          </p:cNvCxnSpPr>
          <p:nvPr/>
        </p:nvCxnSpPr>
        <p:spPr>
          <a:xfrm>
            <a:off x="4174783" y="2032199"/>
            <a:ext cx="0" cy="488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701889" y="2037040"/>
            <a:ext cx="598303" cy="442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462178" y="2032199"/>
            <a:ext cx="1198054" cy="1785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245489" y="2055223"/>
            <a:ext cx="46591" cy="2461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31446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00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1045" y="69269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Cambria" pitchFamily="18" charset="0"/>
              </a:rPr>
              <a:t>Формирование произвольной саморегуляции</a:t>
            </a:r>
            <a:endParaRPr lang="ru-RU" sz="2400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5430" y="4503569"/>
            <a:ext cx="525658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i="1" dirty="0" smtClean="0"/>
              <a:t>     </a:t>
            </a:r>
            <a:r>
              <a:rPr lang="ru-RU" sz="2200" b="1" i="1" dirty="0" smtClean="0">
                <a:latin typeface="Cambria" pitchFamily="18" charset="0"/>
              </a:rPr>
              <a:t>Причинно-следственные     отношения</a:t>
            </a:r>
            <a:endParaRPr lang="ru-RU" sz="2200" b="1" i="1" dirty="0"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1003" y="3068960"/>
            <a:ext cx="5280025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7561" y="1663743"/>
            <a:ext cx="5280026" cy="107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51574" y="1663743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b="1" i="1" dirty="0" smtClean="0">
                <a:solidFill>
                  <a:schemeClr val="bg1"/>
                </a:solidFill>
                <a:latin typeface="Cambria" pitchFamily="18" charset="0"/>
              </a:rPr>
              <a:t>Навыки внимания и преодоление поведенческих стереотипов</a:t>
            </a:r>
            <a:endParaRPr lang="ru-RU" sz="2200" b="1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0291" y="3332147"/>
            <a:ext cx="37342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i="1" dirty="0" smtClean="0">
                <a:solidFill>
                  <a:schemeClr val="bg1"/>
                </a:solidFill>
                <a:latin typeface="Cambria" pitchFamily="18" charset="0"/>
              </a:rPr>
              <a:t>Конкурирующие</a:t>
            </a:r>
            <a:r>
              <a:rPr lang="ru-RU" b="1" i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200" b="1" i="1" dirty="0" smtClean="0">
                <a:solidFill>
                  <a:schemeClr val="bg1"/>
                </a:solidFill>
                <a:latin typeface="Cambria" pitchFamily="18" charset="0"/>
              </a:rPr>
              <a:t>действия</a:t>
            </a:r>
            <a:endParaRPr lang="ru-RU" sz="2200" b="1" i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659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952809"/>
            <a:ext cx="4164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Cambria" pitchFamily="18" charset="0"/>
              </a:rPr>
              <a:t>Многозначность понятий</a:t>
            </a:r>
            <a:endParaRPr lang="ru-RU" sz="2400" dirty="0"/>
          </a:p>
        </p:txBody>
      </p:sp>
      <p:sp>
        <p:nvSpPr>
          <p:cNvPr id="3" name="Овал 2"/>
          <p:cNvSpPr/>
          <p:nvPr/>
        </p:nvSpPr>
        <p:spPr>
          <a:xfrm>
            <a:off x="1835696" y="1921558"/>
            <a:ext cx="5780424" cy="301960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latin typeface="Cambria" pitchFamily="18" charset="0"/>
              </a:rPr>
              <a:t>Обобщающая функция слова</a:t>
            </a:r>
            <a:endParaRPr lang="ru-RU" sz="3200" b="1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1088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9855" y="8367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Cambria" pitchFamily="18" charset="0"/>
              </a:rPr>
              <a:t>Оптимизация речевых процессов, письма и чтения</a:t>
            </a:r>
            <a:endParaRPr lang="ru-RU" sz="2400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959763" y="2132856"/>
            <a:ext cx="5252183" cy="100811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latin typeface="Cambria" pitchFamily="18" charset="0"/>
              </a:rPr>
              <a:t>Слуховой </a:t>
            </a:r>
            <a:r>
              <a:rPr lang="ru-RU" sz="2200" b="1" i="1" dirty="0" err="1" smtClean="0">
                <a:latin typeface="Cambria" pitchFamily="18" charset="0"/>
              </a:rPr>
              <a:t>гнозис</a:t>
            </a:r>
            <a:endParaRPr lang="ru-RU" sz="2200" b="1" i="1" dirty="0"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7839" y="3754865"/>
            <a:ext cx="5267325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84294" y="4051389"/>
            <a:ext cx="32031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i="1" dirty="0" smtClean="0">
                <a:solidFill>
                  <a:schemeClr val="bg1"/>
                </a:solidFill>
                <a:latin typeface="Cambria" pitchFamily="18" charset="0"/>
              </a:rPr>
              <a:t>Фонематический слух</a:t>
            </a:r>
            <a:endParaRPr lang="ru-RU" sz="2200" b="1" i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1371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1247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Cambria" pitchFamily="18" charset="0"/>
              </a:rPr>
              <a:t>Формирование пространственных представлений</a:t>
            </a:r>
            <a:endParaRPr lang="ru-RU" sz="2400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97224" y="2780928"/>
            <a:ext cx="5801072" cy="231354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latin typeface="Cambria" pitchFamily="18" charset="0"/>
              </a:rPr>
              <a:t>Тактильно-кинестетические навыки</a:t>
            </a:r>
            <a:endParaRPr lang="ru-RU" sz="3200" b="1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021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303</TotalTime>
  <Words>147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Слайд 1</vt:lpstr>
      <vt:lpstr>  Наши психические функции не даны нам изначально, они преодолевают длительный путь, начиная с внутриутробного периода.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Виктор</cp:lastModifiedBy>
  <cp:revision>27</cp:revision>
  <dcterms:created xsi:type="dcterms:W3CDTF">2011-11-16T09:00:58Z</dcterms:created>
  <dcterms:modified xsi:type="dcterms:W3CDTF">2012-02-02T21:02:36Z</dcterms:modified>
</cp:coreProperties>
</file>