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90" r:id="rId3"/>
    <p:sldId id="257" r:id="rId4"/>
    <p:sldId id="261" r:id="rId5"/>
    <p:sldId id="262" r:id="rId6"/>
    <p:sldId id="264" r:id="rId7"/>
    <p:sldId id="265" r:id="rId8"/>
    <p:sldId id="266" r:id="rId9"/>
    <p:sldId id="267" r:id="rId10"/>
    <p:sldId id="268" r:id="rId11"/>
    <p:sldId id="270" r:id="rId12"/>
    <p:sldId id="271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63" r:id="rId23"/>
    <p:sldId id="291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FFCC99"/>
    <a:srgbClr val="F8BFA8"/>
    <a:srgbClr val="FFCCCC"/>
    <a:srgbClr val="FFFF99"/>
    <a:srgbClr val="FF9900"/>
    <a:srgbClr val="859B01"/>
    <a:srgbClr val="FAF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54" autoAdjust="0"/>
  </p:normalViewPr>
  <p:slideViewPr>
    <p:cSldViewPr>
      <p:cViewPr varScale="1">
        <p:scale>
          <a:sx n="103" d="100"/>
          <a:sy n="103" d="100"/>
        </p:scale>
        <p:origin x="-1230" y="-90"/>
      </p:cViewPr>
      <p:guideLst>
        <p:guide orient="horz" pos="2160"/>
        <p:guide pos="2880"/>
      </p:guideLst>
    </p:cSldViewPr>
  </p:slideViewPr>
  <p:notesTextViewPr>
    <p:cViewPr>
      <p:scale>
        <a:sx n="200" d="100"/>
        <a:sy n="200" d="100"/>
      </p:scale>
      <p:origin x="0" y="24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CF3DDE-FBB0-4592-B35B-0616512CE6D4}" type="datetimeFigureOut">
              <a:rPr lang="ru-RU" smtClean="0"/>
              <a:pPr/>
              <a:t>05.05.2016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84DAE8-89B3-4BA2-B661-F69871D4B9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573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84DAE8-89B3-4BA2-B661-F69871D4B9B2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84DAE8-89B3-4BA2-B661-F69871D4B9B2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376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84DAE8-89B3-4BA2-B661-F69871D4B9B2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16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84DAE8-89B3-4BA2-B661-F69871D4B9B2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657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84DAE8-89B3-4BA2-B661-F69871D4B9B2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84DAE8-89B3-4BA2-B661-F69871D4B9B2}" type="slidenum">
              <a:rPr lang="ru-RU" smtClean="0"/>
              <a:pPr/>
              <a:t>19</a:t>
            </a:fld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84DAE8-89B3-4BA2-B661-F69871D4B9B2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43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47E5E-6C59-49CC-866B-6196F92C8912}" type="datetimeFigureOut">
              <a:rPr lang="ru-RU" smtClean="0"/>
              <a:pPr/>
              <a:t>05.05.2016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8D8F7-0987-400D-BA87-F17E0715D2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47E5E-6C59-49CC-866B-6196F92C8912}" type="datetimeFigureOut">
              <a:rPr lang="ru-RU" smtClean="0"/>
              <a:pPr/>
              <a:t>05.05.2016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8D8F7-0987-400D-BA87-F17E0715D2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47E5E-6C59-49CC-866B-6196F92C8912}" type="datetimeFigureOut">
              <a:rPr lang="ru-RU" smtClean="0"/>
              <a:pPr/>
              <a:t>05.05.2016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8D8F7-0987-400D-BA87-F17E0715D2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1066800" y="2101850"/>
            <a:ext cx="3810000" cy="4114800"/>
          </a:xfrm>
        </p:spPr>
        <p:txBody>
          <a:bodyPr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29200" y="210185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066800" y="64135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429000" y="64135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13500"/>
            <a:ext cx="914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5C10F-79E4-4CF3-AA62-7E55FE4D6F98}" type="slidenum">
              <a:rPr lang="ru-RU"/>
              <a:pPr>
                <a:defRPr/>
              </a:pPr>
              <a:t>‹#›</a:t>
            </a:fld>
            <a:endParaRPr lang="ru-RU" sz="14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47E5E-6C59-49CC-866B-6196F92C8912}" type="datetimeFigureOut">
              <a:rPr lang="ru-RU" smtClean="0"/>
              <a:pPr/>
              <a:t>05.05.2016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8D8F7-0987-400D-BA87-F17E0715D2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47E5E-6C59-49CC-866B-6196F92C8912}" type="datetimeFigureOut">
              <a:rPr lang="ru-RU" smtClean="0"/>
              <a:pPr/>
              <a:t>05.05.2016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8D8F7-0987-400D-BA87-F17E0715D2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47E5E-6C59-49CC-866B-6196F92C8912}" type="datetimeFigureOut">
              <a:rPr lang="ru-RU" smtClean="0"/>
              <a:pPr/>
              <a:t>05.05.2016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8D8F7-0987-400D-BA87-F17E0715D2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47E5E-6C59-49CC-866B-6196F92C8912}" type="datetimeFigureOut">
              <a:rPr lang="ru-RU" smtClean="0"/>
              <a:pPr/>
              <a:t>05.05.2016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8D8F7-0987-400D-BA87-F17E0715D2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47E5E-6C59-49CC-866B-6196F92C8912}" type="datetimeFigureOut">
              <a:rPr lang="ru-RU" smtClean="0"/>
              <a:pPr/>
              <a:t>05.05.2016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8D8F7-0987-400D-BA87-F17E0715D2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47E5E-6C59-49CC-866B-6196F92C8912}" type="datetimeFigureOut">
              <a:rPr lang="ru-RU" smtClean="0"/>
              <a:pPr/>
              <a:t>05.05.2016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8D8F7-0987-400D-BA87-F17E0715D2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47E5E-6C59-49CC-866B-6196F92C8912}" type="datetimeFigureOut">
              <a:rPr lang="ru-RU" smtClean="0"/>
              <a:pPr/>
              <a:t>05.05.2016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8D8F7-0987-400D-BA87-F17E0715D2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47E5E-6C59-49CC-866B-6196F92C8912}" type="datetimeFigureOut">
              <a:rPr lang="ru-RU" smtClean="0"/>
              <a:pPr/>
              <a:t>05.05.2016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8D8F7-0987-400D-BA87-F17E0715D2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47E5E-6C59-49CC-866B-6196F92C8912}" type="datetimeFigureOut">
              <a:rPr lang="ru-RU" smtClean="0"/>
              <a:pPr/>
              <a:t>05.05.2016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8D8F7-0987-400D-BA87-F17E0715D29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426170"/>
          </a:xfrm>
          <a:ln w="76200">
            <a:solidFill>
              <a:srgbClr val="00B050"/>
            </a:solidFill>
          </a:ln>
        </p:spPr>
        <p:txBody>
          <a:bodyPr>
            <a:noAutofit/>
          </a:bodyPr>
          <a:lstStyle/>
          <a:p>
            <a:r>
              <a:rPr lang="ru-RU" sz="8000" b="1" dirty="0" smtClean="0">
                <a:solidFill>
                  <a:srgbClr val="FFC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ИГРЫ ДЛЯ ТИГРЫ</a:t>
            </a:r>
            <a:endParaRPr lang="ru-RU" sz="8000" b="1" dirty="0">
              <a:solidFill>
                <a:srgbClr val="FFC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3" name="Содержимое 22"/>
          <p:cNvSpPr>
            <a:spLocks noGrp="1"/>
          </p:cNvSpPr>
          <p:nvPr>
            <p:ph idx="1"/>
          </p:nvPr>
        </p:nvSpPr>
        <p:spPr>
          <a:xfrm>
            <a:off x="251520" y="2060848"/>
            <a:ext cx="4392488" cy="2088232"/>
          </a:xfrm>
          <a:ln w="76200">
            <a:solidFill>
              <a:srgbClr val="FFC000"/>
            </a:solidFill>
          </a:ln>
        </p:spPr>
        <p:txBody>
          <a:bodyPr>
            <a:normAutofit fontScale="70000" lnSpcReduction="2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00B05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ИСПОЛЬЗОВАНИЕ</a:t>
            </a:r>
          </a:p>
          <a:p>
            <a:pPr algn="ctr">
              <a:buNone/>
            </a:pPr>
            <a:r>
              <a:rPr lang="ru-RU" b="1" i="1" dirty="0" smtClean="0">
                <a:solidFill>
                  <a:srgbClr val="00B05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КОМПЬЮТЕРНОЙ</a:t>
            </a:r>
          </a:p>
          <a:p>
            <a:pPr algn="ctr">
              <a:buNone/>
            </a:pPr>
            <a:r>
              <a:rPr lang="ru-RU" b="1" i="1" dirty="0" smtClean="0">
                <a:solidFill>
                  <a:srgbClr val="00B05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ПРОГРАММЫ</a:t>
            </a:r>
            <a:endParaRPr lang="ru-RU" b="1" i="1" dirty="0">
              <a:solidFill>
                <a:srgbClr val="00B05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algn="ctr">
              <a:buNone/>
            </a:pPr>
            <a:r>
              <a:rPr lang="ru-RU" b="1" i="1" dirty="0" smtClean="0">
                <a:solidFill>
                  <a:srgbClr val="00B05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 </a:t>
            </a:r>
            <a:r>
              <a:rPr lang="de-DE" b="1" i="1" dirty="0">
                <a:solidFill>
                  <a:srgbClr val="00B05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КОРРЕКЦИИ </a:t>
            </a:r>
            <a:endParaRPr lang="ru-RU" b="1" i="1" dirty="0" smtClean="0">
              <a:solidFill>
                <a:srgbClr val="00B05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algn="ctr">
              <a:buNone/>
            </a:pPr>
            <a:r>
              <a:rPr lang="ru-RU" b="1" i="1" dirty="0" smtClean="0">
                <a:solidFill>
                  <a:srgbClr val="00B05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НАРУШЕНИЙ</a:t>
            </a:r>
            <a:r>
              <a:rPr lang="de-DE" b="1" i="1" dirty="0" smtClean="0">
                <a:solidFill>
                  <a:srgbClr val="00B05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РЕЧИ</a:t>
            </a:r>
            <a:r>
              <a:rPr lang="ru-RU" b="1" i="1" dirty="0" smtClean="0">
                <a:solidFill>
                  <a:srgbClr val="00B05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</a:p>
          <a:p>
            <a:pPr algn="ctr">
              <a:buNone/>
            </a:pPr>
            <a:r>
              <a:rPr lang="ru-RU" b="1" i="1" dirty="0" smtClean="0">
                <a:solidFill>
                  <a:srgbClr val="00B05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детей дошкольного возраста</a:t>
            </a:r>
            <a:endParaRPr lang="ru-RU" b="1" i="1" dirty="0">
              <a:solidFill>
                <a:srgbClr val="00B05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algn="ctr">
              <a:buNone/>
            </a:pPr>
            <a:endParaRPr lang="ru-RU" b="1" i="1" dirty="0" smtClean="0">
              <a:solidFill>
                <a:srgbClr val="00B05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endParaRPr lang="ru-RU" dirty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4" name="Picture 5" descr="http://umotnas.ru/umot/programma-igri-dlya-tigri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3" y="2132856"/>
            <a:ext cx="4032448" cy="4365104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51520" y="4302440"/>
            <a:ext cx="4392488" cy="2308324"/>
          </a:xfrm>
          <a:prstGeom prst="rect">
            <a:avLst/>
          </a:prstGeom>
          <a:ln w="76200">
            <a:solidFill>
              <a:srgbClr val="FFC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Автор </a:t>
            </a:r>
            <a:r>
              <a:rPr lang="ru-RU" dirty="0"/>
              <a:t>КПН доцент кафедры логопедии </a:t>
            </a:r>
            <a:r>
              <a:rPr lang="ru-RU" dirty="0" smtClean="0"/>
              <a:t>ПГПУ </a:t>
            </a:r>
            <a:r>
              <a:rPr lang="en-US" dirty="0"/>
              <a:t> </a:t>
            </a:r>
            <a:r>
              <a:rPr lang="ru-RU" b="1" dirty="0"/>
              <a:t>Лизунова</a:t>
            </a:r>
            <a:r>
              <a:rPr lang="en-US" dirty="0"/>
              <a:t> </a:t>
            </a:r>
            <a:r>
              <a:rPr lang="ru-RU" dirty="0"/>
              <a:t>Лариса </a:t>
            </a:r>
            <a:r>
              <a:rPr lang="ru-RU" dirty="0" smtClean="0"/>
              <a:t>Рейновна. </a:t>
            </a:r>
            <a:endParaRPr lang="ru-RU" dirty="0"/>
          </a:p>
          <a:p>
            <a:r>
              <a:rPr lang="ru-RU" dirty="0" smtClean="0"/>
              <a:t>Технология «Игры для Тигры» построена </a:t>
            </a:r>
          </a:p>
          <a:p>
            <a:r>
              <a:rPr lang="ru-RU" dirty="0" smtClean="0"/>
              <a:t>на основе методик :</a:t>
            </a:r>
          </a:p>
          <a:p>
            <a:r>
              <a:rPr lang="ru-RU" dirty="0" smtClean="0"/>
              <a:t>Г. А. Каше, Л. В. Лопатиной, </a:t>
            </a:r>
          </a:p>
          <a:p>
            <a:r>
              <a:rPr lang="ru-RU" dirty="0" smtClean="0"/>
              <a:t>Н. В. Серебряковой, Р. И. Лалаевой, </a:t>
            </a:r>
          </a:p>
          <a:p>
            <a:r>
              <a:rPr lang="ru-RU" dirty="0" smtClean="0"/>
              <a:t>Н. С. Жуковой, Е. М. Мастюковой, </a:t>
            </a:r>
          </a:p>
          <a:p>
            <a:r>
              <a:rPr lang="ru-RU" dirty="0" smtClean="0"/>
              <a:t>Т. Б. Филичевой и др.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88640"/>
            <a:ext cx="8587680" cy="201622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Принцип работы блока </a:t>
            </a:r>
            <a:b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основан на интерактивном общении с компьютером с использованием микрофона.</a:t>
            </a:r>
          </a:p>
        </p:txBody>
      </p:sp>
      <p:sp>
        <p:nvSpPr>
          <p:cNvPr id="13210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868144" y="2780928"/>
            <a:ext cx="3096344" cy="352839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buNone/>
            </a:pPr>
            <a:r>
              <a:rPr lang="ru-RU" sz="2800" b="1" i="1" dirty="0" smtClean="0">
                <a:solidFill>
                  <a:srgbClr val="3863DE"/>
                </a:solidFill>
              </a:rPr>
              <a:t>    </a:t>
            </a:r>
            <a:r>
              <a:rPr lang="ru-RU" sz="2400" b="1" i="1" dirty="0" smtClean="0">
                <a:solidFill>
                  <a:schemeClr val="accent4">
                    <a:lumMod val="75000"/>
                  </a:schemeClr>
                </a:solidFill>
              </a:rPr>
              <a:t>Голосовая активность фиксируется микрофоном и представляется на экране в виде </a:t>
            </a:r>
            <a:r>
              <a:rPr lang="ru-RU" sz="2000" b="1" i="1" dirty="0" smtClean="0">
                <a:solidFill>
                  <a:schemeClr val="accent4">
                    <a:lumMod val="75000"/>
                  </a:schemeClr>
                </a:solidFill>
              </a:rPr>
              <a:t>мультипликационных</a:t>
            </a:r>
            <a:r>
              <a:rPr lang="ru-RU" sz="2400" b="1" i="1" dirty="0" smtClean="0">
                <a:solidFill>
                  <a:schemeClr val="accent4">
                    <a:lumMod val="75000"/>
                  </a:schemeClr>
                </a:solidFill>
              </a:rPr>
              <a:t> сюжетов.</a:t>
            </a:r>
          </a:p>
        </p:txBody>
      </p:sp>
      <p:pic>
        <p:nvPicPr>
          <p:cNvPr id="6" name="Picture 4"/>
          <p:cNvPicPr>
            <a:picLocks noGrp="1" noChangeAspect="1" noChangeArrowheads="1"/>
          </p:cNvPicPr>
          <p:nvPr>
            <p:ph type="clipArt"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3" t="12578" r="17269" b="18906"/>
          <a:stretch/>
        </p:blipFill>
        <p:spPr bwMode="auto">
          <a:xfrm>
            <a:off x="323528" y="2609065"/>
            <a:ext cx="4896544" cy="3979367"/>
          </a:xfrm>
          <a:prstGeom prst="rect">
            <a:avLst/>
          </a:prstGeom>
          <a:ln w="228600" cap="sq" cmpd="thickThin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32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00" grpId="0" build="p" autoUpdateAnimBg="0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1" y="188641"/>
            <a:ext cx="8587680" cy="86409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Блок «Звукопроизношение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»</a:t>
            </a:r>
            <a:endParaRPr lang="ru-RU" sz="32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312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179512" y="2924944"/>
            <a:ext cx="7249616" cy="362555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ru-RU" sz="2400" b="1" i="1" dirty="0" smtClean="0">
                <a:solidFill>
                  <a:srgbClr val="C46200"/>
                </a:solidFill>
              </a:rPr>
              <a:t>Межзубный </a:t>
            </a:r>
            <a:r>
              <a:rPr lang="ru-RU" sz="2400" i="1" dirty="0" err="1" smtClean="0">
                <a:solidFill>
                  <a:srgbClr val="C46200"/>
                </a:solidFill>
              </a:rPr>
              <a:t>сигматизм</a:t>
            </a:r>
            <a:r>
              <a:rPr lang="ru-RU" sz="2400" b="1" i="1" dirty="0" smtClean="0">
                <a:solidFill>
                  <a:srgbClr val="C46200"/>
                </a:solidFill>
              </a:rPr>
              <a:t> свистящих;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b="1" i="1" dirty="0" smtClean="0">
                <a:solidFill>
                  <a:srgbClr val="864300"/>
                </a:solidFill>
              </a:rPr>
              <a:t>Боковой </a:t>
            </a:r>
            <a:r>
              <a:rPr lang="ru-RU" sz="2400" b="1" i="1" dirty="0" err="1" smtClean="0">
                <a:solidFill>
                  <a:srgbClr val="864300"/>
                </a:solidFill>
              </a:rPr>
              <a:t>сигматизм</a:t>
            </a:r>
            <a:r>
              <a:rPr lang="ru-RU" sz="2400" b="1" i="1" dirty="0" smtClean="0">
                <a:solidFill>
                  <a:srgbClr val="864300"/>
                </a:solidFill>
              </a:rPr>
              <a:t> свистящих;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b="1" i="1" dirty="0" smtClean="0">
                <a:solidFill>
                  <a:srgbClr val="C46200"/>
                </a:solidFill>
              </a:rPr>
              <a:t>Губно-зубной </a:t>
            </a:r>
            <a:r>
              <a:rPr lang="ru-RU" sz="2400" b="1" i="1" dirty="0" err="1" smtClean="0">
                <a:solidFill>
                  <a:srgbClr val="C46200"/>
                </a:solidFill>
              </a:rPr>
              <a:t>ламбдацизм</a:t>
            </a:r>
            <a:r>
              <a:rPr lang="ru-RU" sz="2400" b="1" i="1" dirty="0" smtClean="0">
                <a:solidFill>
                  <a:srgbClr val="C46200"/>
                </a:solidFill>
              </a:rPr>
              <a:t>;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b="1" i="1" dirty="0" smtClean="0">
                <a:solidFill>
                  <a:srgbClr val="864300"/>
                </a:solidFill>
              </a:rPr>
              <a:t>Межзубный </a:t>
            </a:r>
            <a:r>
              <a:rPr lang="ru-RU" sz="2400" b="1" i="1" dirty="0" err="1" smtClean="0">
                <a:solidFill>
                  <a:srgbClr val="864300"/>
                </a:solidFill>
              </a:rPr>
              <a:t>ламбдацизм</a:t>
            </a:r>
            <a:r>
              <a:rPr lang="ru-RU" sz="2400" b="1" i="1" dirty="0" smtClean="0">
                <a:solidFill>
                  <a:srgbClr val="864300"/>
                </a:solidFill>
              </a:rPr>
              <a:t>;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b="1" i="1" dirty="0" smtClean="0">
                <a:solidFill>
                  <a:srgbClr val="C46200"/>
                </a:solidFill>
              </a:rPr>
              <a:t>Губно-зубной </a:t>
            </a:r>
            <a:r>
              <a:rPr lang="ru-RU" sz="2400" b="1" i="1" dirty="0" err="1" smtClean="0">
                <a:solidFill>
                  <a:srgbClr val="C46200"/>
                </a:solidFill>
              </a:rPr>
              <a:t>сигматизм</a:t>
            </a:r>
            <a:r>
              <a:rPr lang="ru-RU" sz="2400" b="1" i="1" dirty="0" smtClean="0">
                <a:solidFill>
                  <a:srgbClr val="C46200"/>
                </a:solidFill>
              </a:rPr>
              <a:t> шипящих;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b="1" i="1" dirty="0" smtClean="0">
                <a:solidFill>
                  <a:srgbClr val="864300"/>
                </a:solidFill>
              </a:rPr>
              <a:t>Боковой </a:t>
            </a:r>
            <a:r>
              <a:rPr lang="ru-RU" sz="2400" b="1" i="1" dirty="0" err="1" smtClean="0">
                <a:solidFill>
                  <a:srgbClr val="864300"/>
                </a:solidFill>
              </a:rPr>
              <a:t>сигматизм</a:t>
            </a:r>
            <a:r>
              <a:rPr lang="ru-RU" sz="2400" b="1" i="1" dirty="0" smtClean="0">
                <a:solidFill>
                  <a:srgbClr val="864300"/>
                </a:solidFill>
              </a:rPr>
              <a:t> шипящих;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b="1" i="1" dirty="0" smtClean="0">
                <a:solidFill>
                  <a:srgbClr val="C46200"/>
                </a:solidFill>
              </a:rPr>
              <a:t>Произношение шипящих из нижнего положения;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b="1" i="1" dirty="0" smtClean="0">
                <a:solidFill>
                  <a:srgbClr val="864300"/>
                </a:solidFill>
              </a:rPr>
              <a:t>Велярный ротацизм;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b="1" i="1" dirty="0" smtClean="0">
                <a:solidFill>
                  <a:srgbClr val="C46200"/>
                </a:solidFill>
              </a:rPr>
              <a:t>Одноударный ротацизм.</a:t>
            </a:r>
          </a:p>
          <a:p>
            <a:pPr eaLnBrk="1" hangingPunct="1">
              <a:lnSpc>
                <a:spcPct val="90000"/>
              </a:lnSpc>
            </a:pPr>
            <a:endParaRPr lang="ru-RU" sz="2400" b="1" i="1" dirty="0" smtClean="0">
              <a:solidFill>
                <a:srgbClr val="960096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07504" y="1196753"/>
            <a:ext cx="6408712" cy="1298377"/>
          </a:xfrm>
          <a:prstGeom prst="ellipse">
            <a:avLst/>
          </a:prstGeom>
          <a:ln w="5715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50BA1"/>
                </a:solidFill>
              </a:rPr>
              <a:t> </a:t>
            </a:r>
            <a:r>
              <a:rPr lang="ru-RU" b="1" dirty="0" smtClean="0">
                <a:solidFill>
                  <a:schemeClr val="tx2">
                    <a:satMod val="130000"/>
                  </a:schemeClr>
                </a:solidFill>
              </a:rPr>
              <a:t>способствует проведению коррекционной работы, направленной на преодоление  следующих дефектов произношения:</a:t>
            </a:r>
            <a:endParaRPr lang="ru-RU" dirty="0"/>
          </a:p>
        </p:txBody>
      </p:sp>
      <p:pic>
        <p:nvPicPr>
          <p:cNvPr id="37890" name="Picture 2" descr="http://proyectophilp.com/images/55dca6470f3d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3680" y="1829586"/>
            <a:ext cx="3087265" cy="3096344"/>
          </a:xfrm>
          <a:prstGeom prst="teardrop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33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33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133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33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133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33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133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1331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1331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4" grpId="0" build="p" autoUpdateAnimBg="0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98697" y="188640"/>
            <a:ext cx="8712968" cy="79208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Работа 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с упражнениями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блока 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способствует развитию:</a:t>
            </a:r>
          </a:p>
        </p:txBody>
      </p:sp>
      <p:sp>
        <p:nvSpPr>
          <p:cNvPr id="13414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508104" y="1196752"/>
            <a:ext cx="2927176" cy="266429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365760" indent="-283464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двигательных функций артикуляционного аппарата;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</a:endParaRPr>
          </a:p>
          <a:p>
            <a:pPr marL="365760" indent="-283464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кинестетических ощущений 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от положения органов 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артикуляции;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</a:endParaRPr>
          </a:p>
          <a:p>
            <a:pPr marL="365760" indent="-283464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зрительного внимания;</a:t>
            </a:r>
          </a:p>
          <a:p>
            <a:pPr marL="365760" indent="-283464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мыслительных операций 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анализа и 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синтеза.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</a:endParaRPr>
          </a:p>
          <a:p>
            <a:pPr marL="365760" indent="-283464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ru-RU" sz="2400" b="1" i="1" dirty="0">
              <a:solidFill>
                <a:srgbClr val="565389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323528" y="5517232"/>
            <a:ext cx="4104456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Возможно работать в двух режимах : мультипликационном и схематическом.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2160" t="35608" r="6885" b="3792"/>
          <a:stretch>
            <a:fillRect/>
          </a:stretch>
        </p:blipFill>
        <p:spPr bwMode="auto">
          <a:xfrm>
            <a:off x="4932040" y="4149080"/>
            <a:ext cx="3742616" cy="2376264"/>
          </a:xfrm>
          <a:prstGeom prst="rect">
            <a:avLst/>
          </a:prstGeom>
          <a:ln w="2286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2160" t="12348" r="6294" b="10872"/>
          <a:stretch>
            <a:fillRect/>
          </a:stretch>
        </p:blipFill>
        <p:spPr bwMode="auto">
          <a:xfrm>
            <a:off x="395536" y="1700808"/>
            <a:ext cx="4311449" cy="3168352"/>
          </a:xfrm>
          <a:prstGeom prst="rect">
            <a:avLst/>
          </a:prstGeom>
          <a:ln w="228600" cap="sq" cmpd="thickThin">
            <a:solidFill>
              <a:schemeClr val="accent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34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34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134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34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8" grpId="0" build="p" autoUpdateAnimBg="0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5" y="980728"/>
            <a:ext cx="8856984" cy="93610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rgbClr val="00B050"/>
                </a:solidFill>
                <a:latin typeface="Franklin Gothic Medium" pitchFamily="34" charset="0"/>
              </a:rPr>
              <a:t>направлен </a:t>
            </a:r>
            <a:r>
              <a:rPr lang="ru-RU" sz="2000" b="1" i="1" dirty="0">
                <a:solidFill>
                  <a:srgbClr val="00B050"/>
                </a:solidFill>
                <a:latin typeface="Franklin Gothic Medium" pitchFamily="34" charset="0"/>
              </a:rPr>
              <a:t>на коррекцию и </a:t>
            </a:r>
            <a:r>
              <a:rPr lang="ru-RU" sz="2000" b="1" i="1" dirty="0" smtClean="0">
                <a:solidFill>
                  <a:srgbClr val="00B050"/>
                </a:solidFill>
                <a:latin typeface="Franklin Gothic Medium" pitchFamily="34" charset="0"/>
              </a:rPr>
              <a:t>развитие фонематических процессов у детей</a:t>
            </a:r>
            <a:endParaRPr lang="ru-RU" sz="2000" b="1" i="1" dirty="0">
              <a:solidFill>
                <a:srgbClr val="00B050"/>
              </a:solidFill>
              <a:latin typeface="Franklin Gothic Medium" pitchFamily="34" charset="0"/>
            </a:endParaRPr>
          </a:p>
        </p:txBody>
      </p:sp>
      <p:sp>
        <p:nvSpPr>
          <p:cNvPr id="13107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372200" y="5157192"/>
            <a:ext cx="1080120" cy="1152128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endParaRPr lang="ru-RU" sz="2200" b="1" i="1" dirty="0" smtClean="0">
              <a:solidFill>
                <a:srgbClr val="3863DE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ru-RU" sz="2400" b="1" i="1" dirty="0" smtClean="0">
              <a:solidFill>
                <a:srgbClr val="3863DE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899592" y="2132856"/>
            <a:ext cx="2232248" cy="476071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rgbClr val="00B050"/>
                </a:solidFill>
                <a:latin typeface="Franklin Gothic Medium" pitchFamily="34" charset="0"/>
              </a:rPr>
              <a:t>     МОДУЛИ:</a:t>
            </a:r>
          </a:p>
        </p:txBody>
      </p:sp>
      <p:pic>
        <p:nvPicPr>
          <p:cNvPr id="7" name="Picture 5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539552" y="3140968"/>
            <a:ext cx="3685115" cy="3240360"/>
          </a:xfrm>
          <a:prstGeom prst="rect">
            <a:avLst/>
          </a:prstGeom>
          <a:ln w="228600" cap="sq" cmpd="thickThin">
            <a:solidFill>
              <a:srgbClr val="00B0F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Овал 7"/>
          <p:cNvSpPr/>
          <p:nvPr/>
        </p:nvSpPr>
        <p:spPr>
          <a:xfrm>
            <a:off x="4788024" y="2132856"/>
            <a:ext cx="3960440" cy="73574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B050"/>
                </a:solidFill>
                <a:latin typeface="Franklin Gothic Medium" pitchFamily="34" charset="0"/>
              </a:rPr>
              <a:t>Модули</a:t>
            </a:r>
            <a:r>
              <a:rPr lang="ru-RU" sz="1400" b="1" i="1" dirty="0" smtClean="0">
                <a:solidFill>
                  <a:srgbClr val="00B050"/>
                </a:solidFill>
                <a:latin typeface="Franklin Gothic Medium" pitchFamily="34" charset="0"/>
              </a:rPr>
              <a:t> блока способствуют  формированию :</a:t>
            </a:r>
            <a:endParaRPr lang="ru-RU" sz="1400" dirty="0">
              <a:solidFill>
                <a:srgbClr val="00B05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64088" y="3284984"/>
            <a:ext cx="3240360" cy="302852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65760" indent="-283464">
              <a:lnSpc>
                <a:spcPct val="90000"/>
              </a:lnSpc>
              <a:buFont typeface="Wingdings 2"/>
              <a:buChar char=""/>
              <a:defRPr/>
            </a:pPr>
            <a:r>
              <a:rPr lang="ru-RU" sz="1400" b="1" i="1" dirty="0">
                <a:solidFill>
                  <a:srgbClr val="0070C0"/>
                </a:solidFill>
              </a:rPr>
              <a:t>неречевого слухового </a:t>
            </a:r>
            <a:r>
              <a:rPr lang="ru-RU" sz="1400" b="1" i="1" dirty="0" err="1">
                <a:solidFill>
                  <a:srgbClr val="0070C0"/>
                </a:solidFill>
              </a:rPr>
              <a:t>гнозиса</a:t>
            </a:r>
            <a:r>
              <a:rPr lang="ru-RU" sz="1400" b="1" i="1" dirty="0">
                <a:solidFill>
                  <a:srgbClr val="0070C0"/>
                </a:solidFill>
              </a:rPr>
              <a:t>;</a:t>
            </a:r>
          </a:p>
          <a:p>
            <a:pPr marL="365760" indent="-283464">
              <a:lnSpc>
                <a:spcPct val="90000"/>
              </a:lnSpc>
              <a:buFont typeface="Wingdings 2"/>
              <a:buChar char=""/>
              <a:defRPr/>
            </a:pPr>
            <a:r>
              <a:rPr lang="ru-RU" sz="1400" b="1" i="1" dirty="0">
                <a:solidFill>
                  <a:srgbClr val="0070C0"/>
                </a:solidFill>
              </a:rPr>
              <a:t>речевого слухового </a:t>
            </a:r>
            <a:r>
              <a:rPr lang="ru-RU" sz="1400" b="1" i="1" dirty="0" err="1">
                <a:solidFill>
                  <a:srgbClr val="0070C0"/>
                </a:solidFill>
              </a:rPr>
              <a:t>гнозиса</a:t>
            </a:r>
            <a:r>
              <a:rPr lang="ru-RU" sz="1400" b="1" i="1" dirty="0">
                <a:solidFill>
                  <a:srgbClr val="0070C0"/>
                </a:solidFill>
              </a:rPr>
              <a:t> (выделение звука на материале слов, первого звука в слове);</a:t>
            </a:r>
          </a:p>
          <a:p>
            <a:pPr marL="365760" indent="-283464">
              <a:lnSpc>
                <a:spcPct val="90000"/>
              </a:lnSpc>
              <a:buFont typeface="Wingdings 2"/>
              <a:buChar char=""/>
              <a:defRPr/>
            </a:pPr>
            <a:r>
              <a:rPr lang="ru-RU" sz="1400" b="1" i="1" dirty="0">
                <a:solidFill>
                  <a:srgbClr val="0070C0"/>
                </a:solidFill>
              </a:rPr>
              <a:t>звукового анализа (определение положения звука на материале слов, определение последовательности и количества звуков в словах различной звуковой сложности);</a:t>
            </a:r>
          </a:p>
          <a:p>
            <a:pPr marL="365760" indent="-283464">
              <a:lnSpc>
                <a:spcPct val="90000"/>
              </a:lnSpc>
              <a:buFont typeface="Wingdings 2"/>
              <a:buChar char=""/>
              <a:defRPr/>
            </a:pPr>
            <a:r>
              <a:rPr lang="ru-RU" sz="1400" b="1" i="1" dirty="0">
                <a:solidFill>
                  <a:srgbClr val="0070C0"/>
                </a:solidFill>
              </a:rPr>
              <a:t>звукового </a:t>
            </a:r>
            <a:r>
              <a:rPr lang="ru-RU" sz="1400" b="1" i="1" dirty="0" smtClean="0">
                <a:solidFill>
                  <a:srgbClr val="0070C0"/>
                </a:solidFill>
              </a:rPr>
              <a:t>синтеза;</a:t>
            </a:r>
          </a:p>
          <a:p>
            <a:pPr marL="365760" indent="-283464">
              <a:lnSpc>
                <a:spcPct val="90000"/>
              </a:lnSpc>
              <a:buFont typeface="Wingdings 2"/>
              <a:buChar char=""/>
              <a:defRPr/>
            </a:pPr>
            <a:r>
              <a:rPr lang="ru-RU" sz="1400" b="1" i="1" dirty="0" smtClean="0">
                <a:solidFill>
                  <a:srgbClr val="0070C0"/>
                </a:solidFill>
              </a:rPr>
              <a:t>зрительного и слухового восприятия и памяти;</a:t>
            </a:r>
          </a:p>
          <a:p>
            <a:pPr marL="365760" indent="-283464">
              <a:lnSpc>
                <a:spcPct val="90000"/>
              </a:lnSpc>
              <a:buFont typeface="Wingdings 2"/>
              <a:buChar char=""/>
              <a:defRPr/>
            </a:pPr>
            <a:r>
              <a:rPr lang="ru-RU" sz="1400" b="1" i="1" dirty="0" smtClean="0">
                <a:solidFill>
                  <a:srgbClr val="0070C0"/>
                </a:solidFill>
              </a:rPr>
              <a:t>словесно-логического мышления.</a:t>
            </a:r>
          </a:p>
          <a:p>
            <a:pPr marL="365760" indent="-283464">
              <a:lnSpc>
                <a:spcPct val="90000"/>
              </a:lnSpc>
              <a:buFont typeface="Wingdings 2"/>
              <a:buChar char=""/>
              <a:defRPr/>
            </a:pPr>
            <a:endParaRPr lang="ru-RU" sz="1600" b="1" i="1" dirty="0">
              <a:solidFill>
                <a:srgbClr val="7F48E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260648"/>
            <a:ext cx="8712968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Блок «</a:t>
            </a:r>
            <a:r>
              <a:rPr lang="ru-RU" sz="3200" b="1" i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Фонематика</a:t>
            </a:r>
            <a:r>
              <a:rPr lang="ru-RU" sz="32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» 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Модуль «Звуки»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2060848"/>
            <a:ext cx="1944216" cy="8679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buAutoNum type="arabicParenR"/>
            </a:pPr>
            <a:r>
              <a:rPr lang="ru-RU" sz="1400" b="1" i="1" dirty="0" smtClean="0">
                <a:solidFill>
                  <a:schemeClr val="accent1">
                    <a:lumMod val="75000"/>
                  </a:schemeClr>
                </a:solidFill>
              </a:rPr>
              <a:t>«Музыка» </a:t>
            </a:r>
          </a:p>
          <a:p>
            <a:pPr marL="342900" indent="-342900">
              <a:lnSpc>
                <a:spcPct val="90000"/>
              </a:lnSpc>
              <a:buAutoNum type="arabicParenR"/>
            </a:pPr>
            <a:r>
              <a:rPr lang="ru-RU" sz="1400" b="1" i="1" dirty="0" smtClean="0">
                <a:solidFill>
                  <a:schemeClr val="accent1">
                    <a:lumMod val="75000"/>
                  </a:schemeClr>
                </a:solidFill>
              </a:rPr>
              <a:t>«Цирк» </a:t>
            </a:r>
          </a:p>
          <a:p>
            <a:pPr marL="342900" indent="-342900">
              <a:lnSpc>
                <a:spcPct val="90000"/>
              </a:lnSpc>
              <a:buAutoNum type="arabicParenR"/>
            </a:pPr>
            <a:r>
              <a:rPr lang="ru-RU" sz="1400" b="1" i="1" dirty="0" smtClean="0">
                <a:solidFill>
                  <a:schemeClr val="accent1">
                    <a:lumMod val="75000"/>
                  </a:schemeClr>
                </a:solidFill>
              </a:rPr>
              <a:t>«Звук «А» </a:t>
            </a:r>
          </a:p>
          <a:p>
            <a:pPr marL="342900" indent="-342900">
              <a:lnSpc>
                <a:spcPct val="90000"/>
              </a:lnSpc>
              <a:buAutoNum type="arabicParenR"/>
            </a:pPr>
            <a:r>
              <a:rPr lang="ru-RU" sz="1400" b="1" i="1" dirty="0" smtClean="0">
                <a:solidFill>
                  <a:schemeClr val="accent1">
                    <a:lumMod val="75000"/>
                  </a:schemeClr>
                </a:solidFill>
              </a:rPr>
              <a:t>«Звук «О» </a:t>
            </a:r>
          </a:p>
        </p:txBody>
      </p:sp>
      <p:sp>
        <p:nvSpPr>
          <p:cNvPr id="6" name="Овал 5"/>
          <p:cNvSpPr/>
          <p:nvPr/>
        </p:nvSpPr>
        <p:spPr>
          <a:xfrm rot="10800000" flipV="1">
            <a:off x="5939136" y="1268760"/>
            <a:ext cx="3025352" cy="64918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i="1" dirty="0" smtClean="0">
                <a:solidFill>
                  <a:srgbClr val="00B050"/>
                </a:solidFill>
                <a:latin typeface="Franklin Gothic Medium" pitchFamily="34" charset="0"/>
              </a:rPr>
              <a:t>Упражнения данного модуля </a:t>
            </a:r>
          </a:p>
          <a:p>
            <a:pPr algn="ctr"/>
            <a:r>
              <a:rPr lang="ru-RU" sz="1200" b="1" i="1" dirty="0" smtClean="0">
                <a:solidFill>
                  <a:srgbClr val="00B050"/>
                </a:solidFill>
                <a:latin typeface="Franklin Gothic Medium" pitchFamily="34" charset="0"/>
              </a:rPr>
              <a:t>позволяют 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012160" y="2132856"/>
            <a:ext cx="2880320" cy="455509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600" b="1" i="1" dirty="0" smtClean="0">
                <a:solidFill>
                  <a:srgbClr val="0070C0"/>
                </a:solidFill>
                <a:latin typeface="Corbel" pitchFamily="34" charset="0"/>
              </a:rPr>
              <a:t> работать над развитием неречевого слухового </a:t>
            </a:r>
            <a:r>
              <a:rPr lang="ru-RU" sz="1600" b="1" i="1" dirty="0" err="1" smtClean="0">
                <a:solidFill>
                  <a:srgbClr val="0070C0"/>
                </a:solidFill>
                <a:latin typeface="Corbel" pitchFamily="34" charset="0"/>
              </a:rPr>
              <a:t>гнозиса</a:t>
            </a:r>
            <a:r>
              <a:rPr lang="ru-RU" sz="1600" b="1" i="1" dirty="0" smtClean="0">
                <a:solidFill>
                  <a:srgbClr val="0070C0"/>
                </a:solidFill>
                <a:latin typeface="Corbel" pitchFamily="34" charset="0"/>
              </a:rPr>
              <a:t>;</a:t>
            </a:r>
          </a:p>
          <a:p>
            <a:pPr>
              <a:buFont typeface="Wingdings" pitchFamily="2" charset="2"/>
              <a:buChar char="Ø"/>
            </a:pPr>
            <a:r>
              <a:rPr lang="ru-RU" sz="1600" b="1" i="1" dirty="0" smtClean="0">
                <a:solidFill>
                  <a:srgbClr val="0070C0"/>
                </a:solidFill>
                <a:latin typeface="Corbel" pitchFamily="34" charset="0"/>
              </a:rPr>
              <a:t> работать над развитием слухового внимания;</a:t>
            </a:r>
          </a:p>
          <a:p>
            <a:pPr>
              <a:buFont typeface="Wingdings" pitchFamily="2" charset="2"/>
              <a:buChar char="Ø"/>
            </a:pPr>
            <a:r>
              <a:rPr lang="ru-RU" sz="1600" b="1" i="1" dirty="0" smtClean="0">
                <a:solidFill>
                  <a:srgbClr val="0070C0"/>
                </a:solidFill>
                <a:latin typeface="Corbel" pitchFamily="34" charset="0"/>
              </a:rPr>
              <a:t>  определять и дифференцировать звучание музыкальных инструментов;</a:t>
            </a:r>
          </a:p>
          <a:p>
            <a:pPr>
              <a:buFont typeface="Wingdings" pitchFamily="2" charset="2"/>
              <a:buChar char="Ø"/>
            </a:pPr>
            <a:r>
              <a:rPr lang="ru-RU" sz="1600" b="1" i="1" dirty="0" smtClean="0">
                <a:solidFill>
                  <a:srgbClr val="0070C0"/>
                </a:solidFill>
                <a:latin typeface="Corbel" pitchFamily="34" charset="0"/>
              </a:rPr>
              <a:t> определять и дифференцировать звучание голосов животных;</a:t>
            </a:r>
          </a:p>
          <a:p>
            <a:pPr>
              <a:buFont typeface="Wingdings" pitchFamily="2" charset="2"/>
              <a:buChar char="Ø"/>
            </a:pPr>
            <a:r>
              <a:rPr lang="ru-RU" sz="1600" b="1" i="1" dirty="0" smtClean="0">
                <a:solidFill>
                  <a:srgbClr val="0070C0"/>
                </a:solidFill>
                <a:latin typeface="Corbel" pitchFamily="34" charset="0"/>
              </a:rPr>
              <a:t> дифференцировать звучание одного и того же звука с различной интонацией и эмоциональной окраской.</a:t>
            </a:r>
          </a:p>
          <a:p>
            <a:pPr>
              <a:buFont typeface="Wingdings" pitchFamily="2" charset="2"/>
              <a:buChar char="Ø"/>
            </a:pPr>
            <a:endParaRPr lang="ru-RU" b="1" i="1" dirty="0" smtClean="0">
              <a:solidFill>
                <a:schemeClr val="bg2">
                  <a:lumMod val="25000"/>
                </a:schemeClr>
              </a:solidFill>
              <a:latin typeface="Corbel" pitchFamily="34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467544" y="1196752"/>
            <a:ext cx="2160240" cy="519351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i="1" dirty="0" smtClean="0">
                <a:solidFill>
                  <a:srgbClr val="00B05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Упражнения :</a:t>
            </a:r>
            <a:endParaRPr lang="ru-RU" sz="1400" dirty="0">
              <a:solidFill>
                <a:srgbClr val="00B050"/>
              </a:solidFill>
            </a:endParaRPr>
          </a:p>
        </p:txBody>
      </p:sp>
      <p:pic>
        <p:nvPicPr>
          <p:cNvPr id="14" name="Рисунок 13"/>
          <p:cNvPicPr/>
          <p:nvPr/>
        </p:nvPicPr>
        <p:blipFill rotWithShape="1">
          <a:blip r:embed="rId2" cstate="print"/>
          <a:srcRect l="17177" t="9036" r="25833" b="9036"/>
          <a:stretch/>
        </p:blipFill>
        <p:spPr bwMode="auto">
          <a:xfrm>
            <a:off x="446375" y="3789040"/>
            <a:ext cx="2685465" cy="2651314"/>
          </a:xfrm>
          <a:prstGeom prst="rect">
            <a:avLst/>
          </a:prstGeom>
          <a:ln w="228600" cap="sq" cmpd="thickThin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3" cstate="print"/>
          <a:srcRect l="26392" t="13597" r="13069" b="7541"/>
          <a:stretch>
            <a:fillRect/>
          </a:stretch>
        </p:blipFill>
        <p:spPr bwMode="auto">
          <a:xfrm>
            <a:off x="3419872" y="1428645"/>
            <a:ext cx="2141113" cy="2123830"/>
          </a:xfrm>
          <a:prstGeom prst="rect">
            <a:avLst/>
          </a:prstGeom>
          <a:ln w="228600" cap="sq" cmpd="thickThin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76672"/>
            <a:ext cx="8640960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Модуль «Слова»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2132856"/>
            <a:ext cx="2736304" cy="9787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buAutoNum type="arabicParenR"/>
            </a:pPr>
            <a:r>
              <a:rPr lang="ru-RU" sz="1600" b="1" i="1" dirty="0" smtClean="0">
                <a:solidFill>
                  <a:srgbClr val="C00000"/>
                </a:solidFill>
              </a:rPr>
              <a:t>«Звуковые часы»</a:t>
            </a:r>
          </a:p>
          <a:p>
            <a:pPr marL="342900" indent="-342900">
              <a:lnSpc>
                <a:spcPct val="90000"/>
              </a:lnSpc>
              <a:buAutoNum type="arabicParenR"/>
            </a:pPr>
            <a:r>
              <a:rPr lang="ru-RU" sz="1600" b="1" i="1" dirty="0" smtClean="0">
                <a:solidFill>
                  <a:srgbClr val="C00000"/>
                </a:solidFill>
              </a:rPr>
              <a:t>«Четвёртый лишний»</a:t>
            </a:r>
          </a:p>
          <a:p>
            <a:pPr marL="342900" indent="-342900">
              <a:lnSpc>
                <a:spcPct val="90000"/>
              </a:lnSpc>
              <a:buAutoNum type="arabicParenR"/>
            </a:pPr>
            <a:r>
              <a:rPr lang="ru-RU" sz="1600" b="1" i="1" dirty="0" smtClean="0">
                <a:solidFill>
                  <a:srgbClr val="C00000"/>
                </a:solidFill>
              </a:rPr>
              <a:t>«Животные»</a:t>
            </a:r>
          </a:p>
          <a:p>
            <a:pPr marL="342900" indent="-342900">
              <a:lnSpc>
                <a:spcPct val="90000"/>
              </a:lnSpc>
              <a:buAutoNum type="arabicParenR"/>
            </a:pPr>
            <a:r>
              <a:rPr lang="ru-RU" sz="1600" b="1" i="1" dirty="0" smtClean="0">
                <a:solidFill>
                  <a:srgbClr val="C00000"/>
                </a:solidFill>
              </a:rPr>
              <a:t>«Одежда»</a:t>
            </a:r>
          </a:p>
        </p:txBody>
      </p:sp>
      <p:sp>
        <p:nvSpPr>
          <p:cNvPr id="6" name="Овал 5"/>
          <p:cNvSpPr/>
          <p:nvPr/>
        </p:nvSpPr>
        <p:spPr>
          <a:xfrm rot="10800000" flipV="1">
            <a:off x="5652120" y="1412776"/>
            <a:ext cx="3240360" cy="64918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Упражнения данного модуля </a:t>
            </a:r>
          </a:p>
          <a:p>
            <a:pPr algn="ctr"/>
            <a:r>
              <a:rPr lang="ru-RU" sz="1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направлены на :</a:t>
            </a:r>
          </a:p>
        </p:txBody>
      </p:sp>
      <p:sp>
        <p:nvSpPr>
          <p:cNvPr id="9" name="Овал 8"/>
          <p:cNvSpPr/>
          <p:nvPr/>
        </p:nvSpPr>
        <p:spPr>
          <a:xfrm>
            <a:off x="683568" y="1412776"/>
            <a:ext cx="2088232" cy="519351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B05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i="1" dirty="0" smtClean="0">
                <a:solidFill>
                  <a:srgbClr val="00B05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Упражнения :</a:t>
            </a:r>
            <a:endParaRPr lang="ru-RU" sz="1400" dirty="0">
              <a:solidFill>
                <a:srgbClr val="00B05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588224" y="2348880"/>
            <a:ext cx="2088232" cy="38164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400" b="1" i="1" dirty="0" smtClean="0">
                <a:solidFill>
                  <a:srgbClr val="C00000"/>
                </a:solidFill>
                <a:latin typeface="Corbel" pitchFamily="34" charset="0"/>
              </a:rPr>
              <a:t> Развитие способности выделения заданного звука на материале слов;</a:t>
            </a:r>
          </a:p>
          <a:p>
            <a:pPr>
              <a:buFont typeface="Wingdings" pitchFamily="2" charset="2"/>
              <a:buChar char="Ø"/>
            </a:pPr>
            <a:r>
              <a:rPr lang="ru-RU" sz="1400" b="1" i="1" dirty="0" smtClean="0">
                <a:solidFill>
                  <a:srgbClr val="C00000"/>
                </a:solidFill>
                <a:latin typeface="Corbel" pitchFamily="34" charset="0"/>
              </a:rPr>
              <a:t> Коррекцию звукопроизношения на этапах автоматизации и дифференциации дефектных звуков;</a:t>
            </a:r>
          </a:p>
          <a:p>
            <a:pPr>
              <a:buFont typeface="Wingdings" pitchFamily="2" charset="2"/>
              <a:buChar char="Ø"/>
            </a:pPr>
            <a:r>
              <a:rPr lang="ru-RU" sz="1400" b="1" i="1" dirty="0" smtClean="0">
                <a:solidFill>
                  <a:srgbClr val="C00000"/>
                </a:solidFill>
                <a:latin typeface="Corbel" pitchFamily="34" charset="0"/>
              </a:rPr>
              <a:t> Расширение объёма пассивного словаря;</a:t>
            </a:r>
          </a:p>
          <a:p>
            <a:pPr>
              <a:buFont typeface="Wingdings" pitchFamily="2" charset="2"/>
              <a:buChar char="Ø"/>
            </a:pPr>
            <a:r>
              <a:rPr lang="ru-RU" sz="1400" b="1" i="1" dirty="0" smtClean="0">
                <a:solidFill>
                  <a:srgbClr val="C00000"/>
                </a:solidFill>
                <a:latin typeface="Corbel" pitchFamily="34" charset="0"/>
              </a:rPr>
              <a:t> Развитие словесно-логического мышления.</a:t>
            </a:r>
          </a:p>
          <a:p>
            <a:pPr>
              <a:buFont typeface="Wingdings" pitchFamily="2" charset="2"/>
              <a:buChar char="Ø"/>
            </a:pPr>
            <a:endParaRPr lang="ru-RU" b="1" i="1" dirty="0" smtClean="0">
              <a:solidFill>
                <a:schemeClr val="bg2">
                  <a:lumMod val="25000"/>
                </a:schemeClr>
              </a:solidFill>
              <a:latin typeface="Corbel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/>
          <a:srcRect l="7476" t="13928" r="3341" b="6065"/>
          <a:stretch>
            <a:fillRect/>
          </a:stretch>
        </p:blipFill>
        <p:spPr bwMode="auto">
          <a:xfrm>
            <a:off x="395536" y="3429000"/>
            <a:ext cx="3312368" cy="2922678"/>
          </a:xfrm>
          <a:prstGeom prst="rect">
            <a:avLst/>
          </a:prstGeom>
          <a:ln w="2286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Рисунок 11"/>
          <p:cNvPicPr/>
          <p:nvPr/>
        </p:nvPicPr>
        <p:blipFill rotWithShape="1">
          <a:blip r:embed="rId3" cstate="print"/>
          <a:srcRect l="20793" t="17808" r="29149" b="19178"/>
          <a:stretch/>
        </p:blipFill>
        <p:spPr bwMode="auto">
          <a:xfrm>
            <a:off x="4716016" y="5085184"/>
            <a:ext cx="1440160" cy="1368152"/>
          </a:xfrm>
          <a:prstGeom prst="rect">
            <a:avLst/>
          </a:prstGeom>
          <a:ln w="2286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/>
          <p:cNvPicPr/>
          <p:nvPr/>
        </p:nvPicPr>
        <p:blipFill rotWithShape="1">
          <a:blip r:embed="rId4" cstate="print"/>
          <a:srcRect l="16516" t="10086" r="28485" b="10086"/>
          <a:stretch/>
        </p:blipFill>
        <p:spPr bwMode="auto">
          <a:xfrm>
            <a:off x="4716016" y="3212976"/>
            <a:ext cx="1368152" cy="1224137"/>
          </a:xfrm>
          <a:prstGeom prst="rect">
            <a:avLst/>
          </a:prstGeom>
          <a:ln w="2286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0" t="13019" r="17936" b="10809"/>
          <a:stretch/>
        </p:blipFill>
        <p:spPr bwMode="auto">
          <a:xfrm>
            <a:off x="3563888" y="1628800"/>
            <a:ext cx="1636146" cy="1058145"/>
          </a:xfrm>
          <a:prstGeom prst="rect">
            <a:avLst/>
          </a:prstGeom>
          <a:ln w="2286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76672"/>
            <a:ext cx="8352928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Модуль «Анализ»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2204864"/>
            <a:ext cx="2304256" cy="5909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buAutoNum type="arabicParenR"/>
            </a:pPr>
            <a:r>
              <a:rPr lang="ru-RU" b="1" i="1" dirty="0" smtClean="0">
                <a:solidFill>
                  <a:srgbClr val="C00000"/>
                </a:solidFill>
              </a:rPr>
              <a:t>«Поезд»</a:t>
            </a:r>
          </a:p>
          <a:p>
            <a:pPr marL="342900" indent="-342900">
              <a:lnSpc>
                <a:spcPct val="90000"/>
              </a:lnSpc>
              <a:buAutoNum type="arabicParenR"/>
            </a:pPr>
            <a:r>
              <a:rPr lang="ru-RU" b="1" i="1" dirty="0" smtClean="0">
                <a:solidFill>
                  <a:srgbClr val="C00000"/>
                </a:solidFill>
              </a:rPr>
              <a:t>«Составь слово»</a:t>
            </a:r>
          </a:p>
        </p:txBody>
      </p:sp>
      <p:sp>
        <p:nvSpPr>
          <p:cNvPr id="6" name="Овал 5"/>
          <p:cNvSpPr/>
          <p:nvPr/>
        </p:nvSpPr>
        <p:spPr>
          <a:xfrm rot="10800000" flipV="1">
            <a:off x="5471592" y="1412776"/>
            <a:ext cx="3672408" cy="64918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i="1" dirty="0" smtClean="0">
                <a:solidFill>
                  <a:srgbClr val="00B050"/>
                </a:solidFill>
                <a:latin typeface="Franklin Gothic Medium" pitchFamily="34" charset="0"/>
              </a:rPr>
              <a:t>Упражнения данного модуля </a:t>
            </a:r>
          </a:p>
          <a:p>
            <a:pPr algn="ctr"/>
            <a:r>
              <a:rPr lang="ru-RU" sz="1200" b="1" i="1" dirty="0" smtClean="0">
                <a:solidFill>
                  <a:srgbClr val="00B050"/>
                </a:solidFill>
                <a:latin typeface="Franklin Gothic Medium" pitchFamily="34" charset="0"/>
              </a:rPr>
              <a:t>позволяют организовать работу по :</a:t>
            </a:r>
          </a:p>
        </p:txBody>
      </p:sp>
      <p:sp>
        <p:nvSpPr>
          <p:cNvPr id="9" name="Овал 8"/>
          <p:cNvSpPr/>
          <p:nvPr/>
        </p:nvSpPr>
        <p:spPr>
          <a:xfrm>
            <a:off x="827584" y="1484784"/>
            <a:ext cx="2160240" cy="476071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i="1" dirty="0" smtClean="0">
                <a:solidFill>
                  <a:srgbClr val="00B05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Упражнения :</a:t>
            </a:r>
            <a:endParaRPr lang="ru-RU" sz="1400" dirty="0">
              <a:solidFill>
                <a:srgbClr val="00B05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940152" y="2348880"/>
            <a:ext cx="2736304" cy="424731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b="1" i="1" dirty="0" smtClean="0">
                <a:solidFill>
                  <a:srgbClr val="C00000"/>
                </a:solidFill>
                <a:latin typeface="Corbel" pitchFamily="34" charset="0"/>
              </a:rPr>
              <a:t> Формированию и развитию навыков звукового анализа;</a:t>
            </a:r>
          </a:p>
          <a:p>
            <a:pPr>
              <a:buFont typeface="Wingdings" pitchFamily="2" charset="2"/>
              <a:buChar char="Ø"/>
            </a:pPr>
            <a:r>
              <a:rPr lang="ru-RU" b="1" i="1" dirty="0" smtClean="0">
                <a:solidFill>
                  <a:srgbClr val="C00000"/>
                </a:solidFill>
                <a:latin typeface="Corbel" pitchFamily="34" charset="0"/>
              </a:rPr>
              <a:t> Коррекции звукопроизношения на этапах автоматизации и дифференциации дефектных звуков;</a:t>
            </a:r>
          </a:p>
          <a:p>
            <a:pPr>
              <a:buFont typeface="Wingdings" pitchFamily="2" charset="2"/>
              <a:buChar char="Ø"/>
            </a:pPr>
            <a:r>
              <a:rPr lang="ru-RU" b="1" i="1" dirty="0" smtClean="0">
                <a:solidFill>
                  <a:srgbClr val="C00000"/>
                </a:solidFill>
                <a:latin typeface="Corbel" pitchFamily="34" charset="0"/>
              </a:rPr>
              <a:t> Подготовке дошкольников к обучению грамоте;</a:t>
            </a:r>
          </a:p>
          <a:p>
            <a:pPr>
              <a:buFont typeface="Wingdings" pitchFamily="2" charset="2"/>
              <a:buChar char="Ø"/>
            </a:pPr>
            <a:r>
              <a:rPr lang="ru-RU" b="1" i="1" dirty="0" smtClean="0">
                <a:solidFill>
                  <a:srgbClr val="C00000"/>
                </a:solidFill>
                <a:latin typeface="Corbel" pitchFamily="34" charset="0"/>
              </a:rPr>
              <a:t> Развитию словесно-логического мышления.</a:t>
            </a:r>
          </a:p>
          <a:p>
            <a:pPr>
              <a:buFont typeface="Wingdings" pitchFamily="2" charset="2"/>
              <a:buChar char="Ø"/>
            </a:pPr>
            <a:endParaRPr lang="ru-RU" b="1" i="1" dirty="0" smtClean="0">
              <a:solidFill>
                <a:schemeClr val="bg2">
                  <a:lumMod val="25000"/>
                </a:schemeClr>
              </a:solidFill>
              <a:latin typeface="Corbel" pitchFamily="34" charset="0"/>
            </a:endParaRPr>
          </a:p>
        </p:txBody>
      </p:sp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2" cstate="print"/>
          <a:srcRect t="13928" b="6822"/>
          <a:stretch>
            <a:fillRect/>
          </a:stretch>
        </p:blipFill>
        <p:spPr bwMode="auto">
          <a:xfrm>
            <a:off x="323527" y="4077072"/>
            <a:ext cx="3685115" cy="2320258"/>
          </a:xfrm>
          <a:prstGeom prst="rect">
            <a:avLst/>
          </a:prstGeom>
          <a:ln w="228600" cap="sq" cmpd="thickThin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Рисунок 14"/>
          <p:cNvPicPr/>
          <p:nvPr/>
        </p:nvPicPr>
        <p:blipFill rotWithShape="1">
          <a:blip r:embed="rId3" cstate="print"/>
          <a:srcRect l="36559" t="17579" r="21110" b="9798"/>
          <a:stretch/>
        </p:blipFill>
        <p:spPr bwMode="auto">
          <a:xfrm>
            <a:off x="3137364" y="2204865"/>
            <a:ext cx="2509232" cy="2160240"/>
          </a:xfrm>
          <a:prstGeom prst="rect">
            <a:avLst/>
          </a:prstGeom>
          <a:ln w="228600" cap="sq" cmpd="thickThin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12968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Модуль «Синтез»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988840"/>
            <a:ext cx="2160240" cy="10341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buAutoNum type="arabicParenR"/>
            </a:pPr>
            <a:r>
              <a:rPr lang="ru-RU" sz="1400" b="1" i="1" dirty="0" smtClean="0">
                <a:solidFill>
                  <a:schemeClr val="tx2"/>
                </a:solidFill>
              </a:rPr>
              <a:t>«Слова из 3 букв»</a:t>
            </a:r>
          </a:p>
          <a:p>
            <a:pPr marL="342900" indent="-342900">
              <a:lnSpc>
                <a:spcPct val="90000"/>
              </a:lnSpc>
              <a:buAutoNum type="arabicParenR"/>
            </a:pPr>
            <a:r>
              <a:rPr lang="ru-RU" sz="1400" b="1" i="1" dirty="0" smtClean="0">
                <a:solidFill>
                  <a:schemeClr val="tx2"/>
                </a:solidFill>
              </a:rPr>
              <a:t>«Слова из 4 букв»</a:t>
            </a:r>
          </a:p>
          <a:p>
            <a:pPr marL="342900" indent="-342900">
              <a:lnSpc>
                <a:spcPct val="90000"/>
              </a:lnSpc>
              <a:buFontTx/>
              <a:buAutoNum type="arabicParenR"/>
            </a:pPr>
            <a:r>
              <a:rPr lang="ru-RU" sz="1400" b="1" i="1" dirty="0" smtClean="0">
                <a:solidFill>
                  <a:schemeClr val="tx2"/>
                </a:solidFill>
              </a:rPr>
              <a:t>«Слова из 5 букв»</a:t>
            </a:r>
          </a:p>
          <a:p>
            <a:pPr marL="342900" indent="-342900">
              <a:lnSpc>
                <a:spcPct val="90000"/>
              </a:lnSpc>
              <a:buFontTx/>
              <a:buAutoNum type="arabicParenR"/>
            </a:pPr>
            <a:r>
              <a:rPr lang="ru-RU" sz="1400" b="1" i="1" dirty="0" smtClean="0">
                <a:solidFill>
                  <a:schemeClr val="tx2"/>
                </a:solidFill>
              </a:rPr>
              <a:t>«Слова из 6 букв»</a:t>
            </a:r>
          </a:p>
          <a:p>
            <a:pPr marL="342900" indent="-342900">
              <a:lnSpc>
                <a:spcPct val="90000"/>
              </a:lnSpc>
              <a:buAutoNum type="arabicParenR"/>
            </a:pPr>
            <a:endParaRPr lang="ru-RU" sz="1200" b="1" i="1" dirty="0" smtClean="0">
              <a:solidFill>
                <a:schemeClr val="tx2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 rot="10800000" flipV="1">
            <a:off x="5724128" y="1196752"/>
            <a:ext cx="3168352" cy="90886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i="1" dirty="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Упражнения данного модуля </a:t>
            </a:r>
          </a:p>
          <a:p>
            <a:pPr algn="ctr"/>
            <a:r>
              <a:rPr lang="ru-RU" sz="1200" b="1" i="1" dirty="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позволяют организовать работу по :</a:t>
            </a:r>
          </a:p>
        </p:txBody>
      </p:sp>
      <p:sp>
        <p:nvSpPr>
          <p:cNvPr id="9" name="Овал 8"/>
          <p:cNvSpPr/>
          <p:nvPr/>
        </p:nvSpPr>
        <p:spPr>
          <a:xfrm>
            <a:off x="179512" y="1268760"/>
            <a:ext cx="2304256" cy="476071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i="1" dirty="0" smtClean="0">
                <a:solidFill>
                  <a:srgbClr val="00B05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Упражнения :</a:t>
            </a:r>
            <a:endParaRPr lang="ru-RU" sz="1600" dirty="0">
              <a:solidFill>
                <a:srgbClr val="00B05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084168" y="2348880"/>
            <a:ext cx="2698236" cy="38164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600" b="1" i="1" dirty="0" smtClean="0">
                <a:solidFill>
                  <a:schemeClr val="bg2">
                    <a:lumMod val="25000"/>
                  </a:schemeClr>
                </a:solidFill>
                <a:latin typeface="Corbel" pitchFamily="34" charset="0"/>
              </a:rPr>
              <a:t> Формированию и развитию навыков звукового анализа и синтеза ;</a:t>
            </a:r>
          </a:p>
          <a:p>
            <a:pPr>
              <a:buFont typeface="Wingdings" pitchFamily="2" charset="2"/>
              <a:buChar char="Ø"/>
            </a:pPr>
            <a:r>
              <a:rPr lang="ru-RU" sz="1600" b="1" i="1" dirty="0" smtClean="0">
                <a:solidFill>
                  <a:schemeClr val="bg2">
                    <a:lumMod val="25000"/>
                  </a:schemeClr>
                </a:solidFill>
                <a:latin typeface="Corbel" pitchFamily="34" charset="0"/>
              </a:rPr>
              <a:t> Коррекции звукопроизношения на этапах автоматизации и дифференциации дефектных звуков;</a:t>
            </a:r>
          </a:p>
          <a:p>
            <a:pPr>
              <a:buFont typeface="Wingdings" pitchFamily="2" charset="2"/>
              <a:buChar char="Ø"/>
            </a:pPr>
            <a:r>
              <a:rPr lang="ru-RU" sz="1600" b="1" i="1" dirty="0" smtClean="0">
                <a:solidFill>
                  <a:schemeClr val="bg2">
                    <a:lumMod val="25000"/>
                  </a:schemeClr>
                </a:solidFill>
                <a:latin typeface="Corbel" pitchFamily="34" charset="0"/>
              </a:rPr>
              <a:t> Подготовке дошкольников к обучению грамоте;</a:t>
            </a:r>
          </a:p>
          <a:p>
            <a:pPr>
              <a:buFont typeface="Wingdings" pitchFamily="2" charset="2"/>
              <a:buChar char="Ø"/>
            </a:pPr>
            <a:r>
              <a:rPr lang="ru-RU" sz="1600" b="1" i="1" dirty="0" smtClean="0">
                <a:solidFill>
                  <a:schemeClr val="bg2">
                    <a:lumMod val="25000"/>
                  </a:schemeClr>
                </a:solidFill>
                <a:latin typeface="Corbel" pitchFamily="34" charset="0"/>
              </a:rPr>
              <a:t> Развитию словесно-логического мышления.</a:t>
            </a:r>
          </a:p>
          <a:p>
            <a:pPr>
              <a:buFont typeface="Wingdings" pitchFamily="2" charset="2"/>
              <a:buChar char="Ø"/>
            </a:pPr>
            <a:endParaRPr lang="ru-RU" b="1" i="1" dirty="0" smtClean="0">
              <a:solidFill>
                <a:schemeClr val="bg2">
                  <a:lumMod val="25000"/>
                </a:schemeClr>
              </a:solidFill>
              <a:latin typeface="Corbe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10793" b="6520"/>
          <a:stretch>
            <a:fillRect/>
          </a:stretch>
        </p:blipFill>
        <p:spPr bwMode="auto">
          <a:xfrm>
            <a:off x="415482" y="3645024"/>
            <a:ext cx="4136572" cy="2736304"/>
          </a:xfrm>
          <a:prstGeom prst="rect">
            <a:avLst/>
          </a:prstGeom>
          <a:ln w="228600" cap="sq" cmpd="thickThin">
            <a:solidFill>
              <a:srgbClr val="FFCC6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3" name="Группа 2"/>
          <p:cNvGrpSpPr/>
          <p:nvPr/>
        </p:nvGrpSpPr>
        <p:grpSpPr>
          <a:xfrm>
            <a:off x="2763808" y="1340768"/>
            <a:ext cx="2808312" cy="1828802"/>
            <a:chOff x="2771800" y="1595754"/>
            <a:chExt cx="2664296" cy="1645824"/>
          </a:xfrm>
        </p:grpSpPr>
        <p:pic>
          <p:nvPicPr>
            <p:cNvPr id="11" name="Picture 6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50" t="20178" r="19682" b="13134"/>
            <a:stretch/>
          </p:blipFill>
          <p:spPr bwMode="auto">
            <a:xfrm>
              <a:off x="2771800" y="1595754"/>
              <a:ext cx="2664296" cy="1645824"/>
            </a:xfrm>
            <a:prstGeom prst="rect">
              <a:avLst/>
            </a:prstGeom>
            <a:ln w="228600" cap="sq" cmpd="thickThin">
              <a:solidFill>
                <a:srgbClr val="FFCC66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33796" name="Picture 4" descr="http://logomag.ru/files/StoreProdImage/2660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63888" y="1760044"/>
              <a:ext cx="1440160" cy="9763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124744"/>
            <a:ext cx="8784977" cy="1440160"/>
          </a:xfrm>
          <a:solidFill>
            <a:srgbClr val="FF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ru-RU" b="1" i="1" dirty="0" smtClean="0">
                <a:solidFill>
                  <a:srgbClr val="C00000"/>
                </a:solidFill>
                <a:latin typeface="Franklin Gothic Medium" pitchFamily="34" charset="0"/>
              </a:rPr>
              <a:t> </a:t>
            </a:r>
            <a:r>
              <a:rPr lang="ru-RU" sz="3200" b="1" i="1" dirty="0">
                <a:solidFill>
                  <a:srgbClr val="C00000"/>
                </a:solidFill>
                <a:latin typeface="Franklin Gothic Medium" pitchFamily="34" charset="0"/>
              </a:rPr>
              <a:t>упражнения блока</a:t>
            </a:r>
            <a:r>
              <a:rPr lang="ru-RU" sz="3200" dirty="0" smtClean="0">
                <a:solidFill>
                  <a:srgbClr val="C00000"/>
                </a:solidFill>
              </a:rPr>
              <a:t> </a:t>
            </a:r>
            <a:r>
              <a:rPr lang="ru-RU" sz="3400" i="1" dirty="0" smtClean="0">
                <a:solidFill>
                  <a:srgbClr val="C00000"/>
                </a:solidFill>
                <a:latin typeface="Franklin Gothic Medium" pitchFamily="34" charset="0"/>
              </a:rPr>
              <a:t>направлены на преодоление нарушений языкового развития дошкольников</a:t>
            </a:r>
            <a:endParaRPr lang="ru-RU" sz="3400" i="1" dirty="0">
              <a:solidFill>
                <a:srgbClr val="C00000"/>
              </a:solidFill>
              <a:latin typeface="Franklin Gothic Medium" pitchFamily="34" charset="0"/>
            </a:endParaRPr>
          </a:p>
        </p:txBody>
      </p:sp>
      <p:sp>
        <p:nvSpPr>
          <p:cNvPr id="13107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372200" y="5157192"/>
            <a:ext cx="1080120" cy="1152128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endParaRPr lang="ru-RU" sz="2200" b="1" i="1" dirty="0" smtClean="0">
              <a:solidFill>
                <a:srgbClr val="3863DE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ru-RU" sz="2400" b="1" i="1" dirty="0" smtClean="0">
              <a:solidFill>
                <a:srgbClr val="3863DE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971600" y="2780928"/>
            <a:ext cx="2664296" cy="64918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Franklin Gothic Medium" pitchFamily="34" charset="0"/>
              </a:rPr>
              <a:t>    М</a:t>
            </a:r>
            <a:r>
              <a:rPr lang="ru-RU" sz="1600" b="1" i="1" dirty="0" smtClean="0">
                <a:solidFill>
                  <a:srgbClr val="C00000"/>
                </a:solidFill>
                <a:latin typeface="Franklin Gothic Medium" pitchFamily="34" charset="0"/>
              </a:rPr>
              <a:t>ОДУЛИ</a:t>
            </a: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Franklin Gothic Medium" pitchFamily="34" charset="0"/>
              </a:rPr>
              <a:t>:</a:t>
            </a:r>
          </a:p>
        </p:txBody>
      </p:sp>
      <p:sp>
        <p:nvSpPr>
          <p:cNvPr id="8" name="Овал 7"/>
          <p:cNvSpPr/>
          <p:nvPr/>
        </p:nvSpPr>
        <p:spPr>
          <a:xfrm>
            <a:off x="4283968" y="2708920"/>
            <a:ext cx="4464496" cy="51935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Franklin Gothic Medium" pitchFamily="34" charset="0"/>
              </a:rPr>
              <a:t>Модули</a:t>
            </a:r>
            <a:r>
              <a:rPr lang="ru-RU" b="1" i="1" dirty="0" smtClean="0">
                <a:solidFill>
                  <a:srgbClr val="C00000"/>
                </a:solidFill>
                <a:latin typeface="Franklin Gothic Medium" pitchFamily="34" charset="0"/>
              </a:rPr>
              <a:t> блока  способствуют: 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355976" y="3573016"/>
            <a:ext cx="4464496" cy="2934330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marL="365760" indent="-283464">
              <a:lnSpc>
                <a:spcPct val="90000"/>
              </a:lnSpc>
              <a:buFont typeface="Wingdings 2"/>
              <a:buChar char=""/>
              <a:defRPr/>
            </a:pPr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</a:rPr>
              <a:t>расширению объёма пассивного словаря;</a:t>
            </a:r>
          </a:p>
          <a:p>
            <a:pPr marL="365760" indent="-283464">
              <a:lnSpc>
                <a:spcPct val="90000"/>
              </a:lnSpc>
              <a:buFont typeface="Wingdings 2"/>
              <a:buChar char=""/>
              <a:defRPr/>
            </a:pPr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</a:rPr>
              <a:t>формированию и развитию структуры значения слова;</a:t>
            </a:r>
          </a:p>
          <a:p>
            <a:pPr marL="365760" indent="-283464">
              <a:lnSpc>
                <a:spcPct val="90000"/>
              </a:lnSpc>
              <a:buFont typeface="Wingdings 2"/>
              <a:buChar char=""/>
              <a:defRPr/>
            </a:pPr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</a:rPr>
              <a:t>выделению слова в систему лексических связей;</a:t>
            </a:r>
          </a:p>
          <a:p>
            <a:pPr marL="365760" indent="-283464">
              <a:lnSpc>
                <a:spcPct val="90000"/>
              </a:lnSpc>
              <a:buFont typeface="Wingdings 2"/>
              <a:buChar char=""/>
              <a:defRPr/>
            </a:pPr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</a:rPr>
              <a:t>формированию грамматического значения слова;</a:t>
            </a:r>
          </a:p>
          <a:p>
            <a:pPr marL="365760" indent="-283464">
              <a:lnSpc>
                <a:spcPct val="90000"/>
              </a:lnSpc>
              <a:buFont typeface="Wingdings 2"/>
              <a:buChar char=""/>
              <a:defRPr/>
            </a:pPr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</a:rPr>
              <a:t>развитию коммуникативных навыков.</a:t>
            </a:r>
            <a:endParaRPr lang="ru-RU" sz="20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2" name="Picture 5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38740" y="3789040"/>
            <a:ext cx="3557195" cy="2736304"/>
          </a:xfrm>
          <a:prstGeom prst="rect">
            <a:avLst/>
          </a:prstGeom>
          <a:ln w="228600" cap="sq" cmpd="thickThin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79512" y="260648"/>
            <a:ext cx="8712968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Блок «Лексика» 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76672"/>
            <a:ext cx="8640960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Модуль «Слова»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2132856"/>
            <a:ext cx="2520280" cy="8679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buAutoNum type="arabicParenR"/>
            </a:pPr>
            <a:r>
              <a:rPr lang="ru-RU" sz="1400" b="1" i="1" dirty="0" smtClean="0">
                <a:solidFill>
                  <a:srgbClr val="00B050"/>
                </a:solidFill>
              </a:rPr>
              <a:t>«Разложи предметы»</a:t>
            </a:r>
          </a:p>
          <a:p>
            <a:pPr marL="342900" indent="-342900">
              <a:lnSpc>
                <a:spcPct val="90000"/>
              </a:lnSpc>
              <a:buAutoNum type="arabicParenR"/>
            </a:pPr>
            <a:r>
              <a:rPr lang="ru-RU" sz="1400" b="1" i="1" dirty="0" smtClean="0">
                <a:solidFill>
                  <a:srgbClr val="00B050"/>
                </a:solidFill>
              </a:rPr>
              <a:t>«Четвёртый лишний»</a:t>
            </a:r>
          </a:p>
          <a:p>
            <a:pPr marL="342900" indent="-342900">
              <a:lnSpc>
                <a:spcPct val="90000"/>
              </a:lnSpc>
              <a:buAutoNum type="arabicParenR"/>
            </a:pPr>
            <a:r>
              <a:rPr lang="ru-RU" sz="1400" b="1" i="1" dirty="0" smtClean="0">
                <a:solidFill>
                  <a:srgbClr val="00B050"/>
                </a:solidFill>
              </a:rPr>
              <a:t>«Найди четвёртого»</a:t>
            </a:r>
          </a:p>
          <a:p>
            <a:pPr marL="342900" indent="-342900">
              <a:lnSpc>
                <a:spcPct val="90000"/>
              </a:lnSpc>
              <a:buAutoNum type="arabicParenR"/>
            </a:pPr>
            <a:r>
              <a:rPr lang="ru-RU" sz="1400" b="1" i="1" dirty="0" smtClean="0">
                <a:solidFill>
                  <a:srgbClr val="00B050"/>
                </a:solidFill>
              </a:rPr>
              <a:t>«Что из чего»</a:t>
            </a:r>
          </a:p>
        </p:txBody>
      </p:sp>
      <p:sp>
        <p:nvSpPr>
          <p:cNvPr id="6" name="Овал 5"/>
          <p:cNvSpPr/>
          <p:nvPr/>
        </p:nvSpPr>
        <p:spPr>
          <a:xfrm rot="10800000" flipV="1">
            <a:off x="6156176" y="1484784"/>
            <a:ext cx="2808312" cy="73574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B050"/>
                </a:solidFill>
                <a:latin typeface="Franklin Gothic Medium" pitchFamily="34" charset="0"/>
              </a:rPr>
              <a:t>Упражнения данного модуля  способствуют:</a:t>
            </a:r>
          </a:p>
        </p:txBody>
      </p:sp>
      <p:sp>
        <p:nvSpPr>
          <p:cNvPr id="9" name="Овал 8"/>
          <p:cNvSpPr/>
          <p:nvPr/>
        </p:nvSpPr>
        <p:spPr>
          <a:xfrm>
            <a:off x="683568" y="1412776"/>
            <a:ext cx="2304256" cy="519351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i="1" dirty="0" smtClean="0">
                <a:solidFill>
                  <a:srgbClr val="00B05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Упражнения</a:t>
            </a:r>
            <a:r>
              <a:rPr lang="ru-RU" sz="14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:</a:t>
            </a: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300192" y="2492896"/>
            <a:ext cx="2664296" cy="418576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00B050"/>
                </a:solidFill>
              </a:rPr>
              <a:t>формированию структуры значения слова, </a:t>
            </a:r>
          </a:p>
          <a:p>
            <a:pPr lvl="1"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00B050"/>
                </a:solidFill>
              </a:rPr>
              <a:t>развитию лексико-семантического значения обобщающих слов;</a:t>
            </a:r>
          </a:p>
          <a:p>
            <a:pPr lvl="1"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00B050"/>
                </a:solidFill>
              </a:rPr>
              <a:t>классификации предметов по категориям;</a:t>
            </a:r>
          </a:p>
          <a:p>
            <a:pPr lvl="1"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00B050"/>
                </a:solidFill>
              </a:rPr>
              <a:t>развитию операций обобщения и исключения;</a:t>
            </a:r>
          </a:p>
          <a:p>
            <a:pPr lvl="1"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00B050"/>
                </a:solidFill>
              </a:rPr>
              <a:t>развитию операций обобщения и дополнения;</a:t>
            </a:r>
          </a:p>
          <a:p>
            <a:pPr lvl="1"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00B050"/>
                </a:solidFill>
              </a:rPr>
              <a:t>расширению активного и пассивного словаря;</a:t>
            </a:r>
          </a:p>
          <a:p>
            <a:pPr lvl="1"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00B050"/>
                </a:solidFill>
              </a:rPr>
              <a:t>развитию словесно-логического мышления. </a:t>
            </a:r>
            <a:endParaRPr lang="ru-RU" sz="1400" b="1" dirty="0">
              <a:solidFill>
                <a:srgbClr val="00B050"/>
              </a:solidFill>
            </a:endParaRPr>
          </a:p>
        </p:txBody>
      </p:sp>
      <p:pic>
        <p:nvPicPr>
          <p:cNvPr id="13" name="Рисунок 12"/>
          <p:cNvPicPr/>
          <p:nvPr/>
        </p:nvPicPr>
        <p:blipFill rotWithShape="1">
          <a:blip r:embed="rId3" cstate="print"/>
          <a:srcRect l="25252" t="9798" r="16459" b="10087"/>
          <a:stretch/>
        </p:blipFill>
        <p:spPr bwMode="auto">
          <a:xfrm>
            <a:off x="3851919" y="1844824"/>
            <a:ext cx="2088231" cy="1872208"/>
          </a:xfrm>
          <a:prstGeom prst="rect">
            <a:avLst/>
          </a:prstGeom>
          <a:ln w="228600" cap="sq" cmpd="thickThin">
            <a:solidFill>
              <a:schemeClr val="accent2">
                <a:lumMod val="20000"/>
                <a:lumOff val="8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4" cstate="print"/>
          <a:srcRect l="12500" t="24161" r="18107" b="7180"/>
          <a:stretch>
            <a:fillRect/>
          </a:stretch>
        </p:blipFill>
        <p:spPr bwMode="auto">
          <a:xfrm>
            <a:off x="323528" y="3356992"/>
            <a:ext cx="3024336" cy="3056996"/>
          </a:xfrm>
          <a:prstGeom prst="rect">
            <a:avLst/>
          </a:prstGeom>
          <a:ln w="228600" cap="sq" cmpd="thickThin">
            <a:solidFill>
              <a:schemeClr val="accent2">
                <a:lumMod val="20000"/>
                <a:lumOff val="8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/>
          <a:srcRect l="9150" t="11074" r="4029" b="6358"/>
          <a:stretch>
            <a:fillRect/>
          </a:stretch>
        </p:blipFill>
        <p:spPr bwMode="auto">
          <a:xfrm>
            <a:off x="3779912" y="4365104"/>
            <a:ext cx="2160239" cy="2016224"/>
          </a:xfrm>
          <a:prstGeom prst="rect">
            <a:avLst/>
          </a:prstGeom>
          <a:ln w="228600" cap="sq" cmpd="thickThin">
            <a:solidFill>
              <a:schemeClr val="accent2">
                <a:lumMod val="20000"/>
                <a:lumOff val="8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://nov1984.com/images/55eac6623f6f8.jpg"/>
          <p:cNvPicPr>
            <a:picLocks noChangeAspect="1" noChangeArrowheads="1"/>
          </p:cNvPicPr>
          <p:nvPr/>
        </p:nvPicPr>
        <p:blipFill>
          <a:blip r:embed="rId2" cstate="print"/>
          <a:srcRect l="3096" t="8335" r="4450" b="5021"/>
          <a:stretch>
            <a:fillRect/>
          </a:stretch>
        </p:blipFill>
        <p:spPr bwMode="auto">
          <a:xfrm>
            <a:off x="395536" y="2492896"/>
            <a:ext cx="4208442" cy="3724208"/>
          </a:xfrm>
          <a:prstGeom prst="roundRect">
            <a:avLst/>
          </a:prstGeom>
          <a:ln w="228600" cap="sq" cmpd="thickThin">
            <a:solidFill>
              <a:srgbClr val="FF99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916216" y="1926704"/>
            <a:ext cx="3888432" cy="4401205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DE" sz="2000" b="1" dirty="0" err="1"/>
              <a:t>полисенсорн</a:t>
            </a:r>
            <a:r>
              <a:rPr lang="ru-RU" sz="2000" b="1" dirty="0" err="1"/>
              <a:t>ый</a:t>
            </a:r>
            <a:r>
              <a:rPr lang="ru-RU" sz="2000" b="1" dirty="0"/>
              <a:t> подход</a:t>
            </a:r>
            <a:r>
              <a:rPr lang="de-DE" sz="2000" b="1" dirty="0"/>
              <a:t>; </a:t>
            </a:r>
            <a:endParaRPr lang="ru-RU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b="1" dirty="0" smtClean="0"/>
              <a:t>развивающее </a:t>
            </a:r>
            <a:r>
              <a:rPr lang="ru-RU" sz="2000" b="1" dirty="0"/>
              <a:t>и </a:t>
            </a:r>
            <a:r>
              <a:rPr lang="de-DE" sz="2000" b="1" dirty="0" err="1"/>
              <a:t>дифференцированн</a:t>
            </a:r>
            <a:r>
              <a:rPr lang="ru-RU" sz="2000" b="1" dirty="0" err="1"/>
              <a:t>ое</a:t>
            </a:r>
            <a:r>
              <a:rPr lang="ru-RU" sz="2000" b="1" dirty="0"/>
              <a:t> обучение;</a:t>
            </a:r>
            <a:endParaRPr lang="ru-RU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b="1" dirty="0"/>
              <a:t>систематичность и последовательность;</a:t>
            </a:r>
            <a:endParaRPr lang="ru-RU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b="1" dirty="0"/>
              <a:t>доступность;</a:t>
            </a:r>
            <a:endParaRPr lang="ru-RU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b="1" dirty="0"/>
              <a:t>индивидуализация обучения;</a:t>
            </a:r>
            <a:endParaRPr lang="ru-RU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DE" sz="2000" b="1" dirty="0" err="1" smtClean="0"/>
              <a:t>объективн</a:t>
            </a:r>
            <a:r>
              <a:rPr lang="ru-RU" sz="2000" b="1" dirty="0" err="1"/>
              <a:t>ая</a:t>
            </a:r>
            <a:r>
              <a:rPr lang="ru-RU" sz="2000" b="1" dirty="0"/>
              <a:t> оценка результатов деятельности ребёнка; </a:t>
            </a:r>
            <a:endParaRPr lang="ru-RU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b="1" dirty="0"/>
              <a:t>игровая стратегия обучения;</a:t>
            </a:r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/>
              <a:t>и</a:t>
            </a:r>
            <a:r>
              <a:rPr lang="de-DE" sz="2000" b="1" dirty="0" err="1"/>
              <a:t>нтерактивност</a:t>
            </a:r>
            <a:r>
              <a:rPr lang="ru-RU" sz="2000" b="1" dirty="0"/>
              <a:t>ь компьютерных </a:t>
            </a:r>
            <a:r>
              <a:rPr lang="ru-RU" sz="2000" b="1" dirty="0" smtClean="0"/>
              <a:t>средств.</a:t>
            </a:r>
            <a:endParaRPr kumimoji="0" lang="ru-RU" altLang="ja-JP" sz="2000" b="1" i="0" u="none" strike="noStrike" cap="none" normalizeH="0" baseline="0" dirty="0" smtClean="0">
              <a:ln>
                <a:noFill/>
              </a:ln>
              <a:solidFill>
                <a:srgbClr val="343434"/>
              </a:solidFill>
              <a:effectLst/>
              <a:latin typeface="Arial, 'PT Sans', Vardana, sans"/>
              <a:ea typeface="MS PGothic"/>
              <a:cs typeface="Courier New" pitchFamily="49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95536" y="404664"/>
            <a:ext cx="8568952" cy="1123712"/>
          </a:xfrm>
          <a:prstGeom prst="roundRect">
            <a:avLst/>
          </a:prstGeom>
          <a:solidFill>
            <a:srgbClr val="FF9900"/>
          </a:solidFill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ja-JP" sz="2800" b="1" dirty="0" err="1" smtClean="0">
                <a:solidFill>
                  <a:schemeClr val="bg1"/>
                </a:solidFill>
              </a:rPr>
              <a:t>Основные</a:t>
            </a:r>
            <a:r>
              <a:rPr lang="de-DE" altLang="ja-JP" sz="2800" b="1" dirty="0" smtClean="0">
                <a:solidFill>
                  <a:schemeClr val="bg1"/>
                </a:solidFill>
              </a:rPr>
              <a:t> </a:t>
            </a:r>
            <a:r>
              <a:rPr lang="de-DE" altLang="ja-JP" sz="2800" b="1" dirty="0" err="1" smtClean="0">
                <a:solidFill>
                  <a:schemeClr val="bg1"/>
                </a:solidFill>
              </a:rPr>
              <a:t>принципы</a:t>
            </a:r>
            <a:r>
              <a:rPr lang="de-DE" altLang="ja-JP" sz="2800" b="1" dirty="0" smtClean="0">
                <a:solidFill>
                  <a:schemeClr val="bg1"/>
                </a:solidFill>
              </a:rPr>
              <a:t> </a:t>
            </a:r>
            <a:r>
              <a:rPr lang="de-DE" altLang="ja-JP" sz="2800" b="1" dirty="0" err="1" smtClean="0">
                <a:solidFill>
                  <a:schemeClr val="bg1"/>
                </a:solidFill>
              </a:rPr>
              <a:t>построения</a:t>
            </a:r>
            <a:r>
              <a:rPr lang="de-DE" altLang="ja-JP" sz="2800" b="1" dirty="0" smtClean="0">
                <a:solidFill>
                  <a:schemeClr val="bg1"/>
                </a:solidFill>
              </a:rPr>
              <a:t> </a:t>
            </a:r>
            <a:r>
              <a:rPr lang="de-DE" altLang="ja-JP" sz="2800" b="1" dirty="0" err="1" smtClean="0">
                <a:solidFill>
                  <a:schemeClr val="bg1"/>
                </a:solidFill>
              </a:rPr>
              <a:t>программы</a:t>
            </a:r>
            <a:r>
              <a:rPr lang="de-DE" altLang="ja-JP" sz="2800" b="1" dirty="0" smtClean="0">
                <a:solidFill>
                  <a:schemeClr val="bg1"/>
                </a:solidFill>
              </a:rPr>
              <a:t> </a:t>
            </a:r>
            <a:endParaRPr lang="ru-RU" altLang="ja-JP" sz="2800" b="1" dirty="0" smtClean="0">
              <a:solidFill>
                <a:schemeClr val="bg1"/>
              </a:solidFill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ja-JP" sz="2800" b="1" dirty="0" smtClean="0">
                <a:solidFill>
                  <a:schemeClr val="bg1"/>
                </a:solidFill>
              </a:rPr>
              <a:t>“</a:t>
            </a:r>
            <a:r>
              <a:rPr lang="de-DE" altLang="ja-JP" sz="2800" b="1" dirty="0" err="1" smtClean="0">
                <a:solidFill>
                  <a:schemeClr val="bg1"/>
                </a:solidFill>
              </a:rPr>
              <a:t>Игры</a:t>
            </a:r>
            <a:r>
              <a:rPr lang="de-DE" altLang="ja-JP" sz="2800" b="1" dirty="0" smtClean="0">
                <a:solidFill>
                  <a:schemeClr val="bg1"/>
                </a:solidFill>
              </a:rPr>
              <a:t> </a:t>
            </a:r>
            <a:r>
              <a:rPr lang="de-DE" altLang="ja-JP" sz="2800" b="1" dirty="0" err="1" smtClean="0">
                <a:solidFill>
                  <a:schemeClr val="bg1"/>
                </a:solidFill>
              </a:rPr>
              <a:t>для</a:t>
            </a:r>
            <a:r>
              <a:rPr lang="de-DE" altLang="ja-JP" sz="2800" b="1" dirty="0" smtClean="0">
                <a:solidFill>
                  <a:schemeClr val="bg1"/>
                </a:solidFill>
              </a:rPr>
              <a:t> </a:t>
            </a:r>
            <a:r>
              <a:rPr lang="de-DE" altLang="ja-JP" sz="2800" b="1" dirty="0" err="1" smtClean="0">
                <a:solidFill>
                  <a:schemeClr val="bg1"/>
                </a:solidFill>
              </a:rPr>
              <a:t>Тигры</a:t>
            </a:r>
            <a:r>
              <a:rPr lang="de-DE" altLang="ja-JP" sz="2800" b="1" dirty="0" smtClean="0">
                <a:solidFill>
                  <a:schemeClr val="bg1"/>
                </a:solidFill>
              </a:rPr>
              <a:t>”:</a:t>
            </a:r>
            <a:r>
              <a:rPr lang="de-DE" altLang="ja-JP" sz="3200" b="1" dirty="0" smtClean="0">
                <a:solidFill>
                  <a:schemeClr val="bg1"/>
                </a:solidFill>
              </a:rPr>
              <a:t> </a:t>
            </a:r>
            <a:endParaRPr lang="ru-RU" altLang="ja-JP" sz="32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88640"/>
            <a:ext cx="8352928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Модуль «Словосочетания»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2079523"/>
            <a:ext cx="2592288" cy="5355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buAutoNum type="arabicParenR"/>
            </a:pPr>
            <a:r>
              <a:rPr lang="ru-RU" sz="1600" b="1" i="1" dirty="0" smtClean="0">
                <a:solidFill>
                  <a:srgbClr val="00B050"/>
                </a:solidFill>
              </a:rPr>
              <a:t>«Кто сказал «Мяу?»</a:t>
            </a:r>
          </a:p>
          <a:p>
            <a:pPr marL="342900" indent="-342900">
              <a:lnSpc>
                <a:spcPct val="90000"/>
              </a:lnSpc>
              <a:buAutoNum type="arabicParenR"/>
            </a:pPr>
            <a:r>
              <a:rPr lang="ru-RU" sz="1600" b="1" i="1" dirty="0" smtClean="0">
                <a:solidFill>
                  <a:srgbClr val="00B050"/>
                </a:solidFill>
              </a:rPr>
              <a:t>«Кто живёт в лесу?»</a:t>
            </a:r>
          </a:p>
        </p:txBody>
      </p:sp>
      <p:sp>
        <p:nvSpPr>
          <p:cNvPr id="6" name="Овал 5"/>
          <p:cNvSpPr/>
          <p:nvPr/>
        </p:nvSpPr>
        <p:spPr>
          <a:xfrm rot="10800000" flipV="1">
            <a:off x="5724128" y="1308588"/>
            <a:ext cx="3240360" cy="1038701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B050"/>
                </a:solidFill>
                <a:latin typeface="Franklin Gothic Medium" pitchFamily="34" charset="0"/>
              </a:rPr>
              <a:t>Упражнения данного модуля </a:t>
            </a:r>
          </a:p>
          <a:p>
            <a:pPr algn="ctr"/>
            <a:r>
              <a:rPr lang="ru-RU" sz="1400" b="1" i="1" dirty="0" smtClean="0">
                <a:solidFill>
                  <a:srgbClr val="00B050"/>
                </a:solidFill>
                <a:latin typeface="Franklin Gothic Medium" pitchFamily="34" charset="0"/>
              </a:rPr>
              <a:t>позволяют работать над </a:t>
            </a:r>
            <a:r>
              <a:rPr lang="ru-RU" sz="1400" b="1" i="1" dirty="0" smtClean="0">
                <a:solidFill>
                  <a:schemeClr val="accent6">
                    <a:lumMod val="75000"/>
                  </a:schemeClr>
                </a:solidFill>
                <a:latin typeface="Franklin Gothic Medium" pitchFamily="34" charset="0"/>
              </a:rPr>
              <a:t>:</a:t>
            </a:r>
            <a:endParaRPr lang="ru-RU" sz="1400" b="1" i="1" dirty="0" smtClean="0">
              <a:solidFill>
                <a:srgbClr val="00B050"/>
              </a:solidFill>
              <a:latin typeface="Franklin Gothic Medium" pitchFamily="34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23528" y="1196752"/>
            <a:ext cx="2448272" cy="476071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i="1" dirty="0" smtClean="0">
                <a:solidFill>
                  <a:srgbClr val="00B05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Упражнения :</a:t>
            </a:r>
            <a:endParaRPr lang="ru-RU" sz="1600" dirty="0">
              <a:solidFill>
                <a:srgbClr val="00B050"/>
              </a:solidFill>
            </a:endParaRPr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5652120" y="2708920"/>
            <a:ext cx="3312368" cy="370870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ru-RU" sz="1400" dirty="0" smtClean="0">
                <a:solidFill>
                  <a:srgbClr val="00B050"/>
                </a:solidFill>
              </a:rPr>
              <a:t>развитием лексической системности языка,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ru-RU" sz="1400" dirty="0" smtClean="0">
                <a:solidFill>
                  <a:srgbClr val="00B050"/>
                </a:solidFill>
              </a:rPr>
              <a:t>формированием грамматического значения слова;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ru-RU" sz="1400" dirty="0" smtClean="0">
                <a:solidFill>
                  <a:srgbClr val="00B050"/>
                </a:solidFill>
              </a:rPr>
              <a:t>формированием умения структурировать (систематизировать) словосочетания и предложения;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ru-RU" sz="1400" dirty="0" smtClean="0">
                <a:solidFill>
                  <a:srgbClr val="00B050"/>
                </a:solidFill>
              </a:rPr>
              <a:t>формированием коммуникативных навыков;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1400" dirty="0" smtClean="0">
                <a:solidFill>
                  <a:srgbClr val="00B050"/>
                </a:solidFill>
              </a:rPr>
              <a:t>расширением словаря по теме «Домашние животные и птицы», «Дикие  животные и птицы»;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ru-RU" sz="1400" dirty="0" smtClean="0">
                <a:solidFill>
                  <a:srgbClr val="00B050"/>
                </a:solidFill>
              </a:rPr>
              <a:t>умением отвечать на вопросы;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ru-RU" sz="1400" dirty="0" smtClean="0">
                <a:solidFill>
                  <a:srgbClr val="00B050"/>
                </a:solidFill>
              </a:rPr>
              <a:t>развитием умения построения простых и сложных  грамматических конструкций.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1400" dirty="0" smtClean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 cstate="print"/>
          <a:srcRect l="15065" t="22730" r="2548" b="6822"/>
          <a:stretch>
            <a:fillRect/>
          </a:stretch>
        </p:blipFill>
        <p:spPr bwMode="auto">
          <a:xfrm>
            <a:off x="346428" y="3861048"/>
            <a:ext cx="2676724" cy="2477274"/>
          </a:xfrm>
          <a:prstGeom prst="rect">
            <a:avLst/>
          </a:prstGeom>
          <a:ln w="228600" cap="sq" cmpd="thickThin">
            <a:solidFill>
              <a:srgbClr val="FFCC6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Рисунок 11"/>
          <p:cNvPicPr/>
          <p:nvPr/>
        </p:nvPicPr>
        <p:blipFill rotWithShape="1">
          <a:blip r:embed="rId3" cstate="print"/>
          <a:srcRect l="27726" t="19955" r="28525" b="25884"/>
          <a:stretch/>
        </p:blipFill>
        <p:spPr bwMode="auto">
          <a:xfrm>
            <a:off x="2843808" y="1697211"/>
            <a:ext cx="2520280" cy="2426261"/>
          </a:xfrm>
          <a:prstGeom prst="rect">
            <a:avLst/>
          </a:prstGeom>
          <a:ln w="228600" cap="sq" cmpd="thickThin">
            <a:solidFill>
              <a:srgbClr val="FFCC6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76672"/>
            <a:ext cx="8352928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Модуль «Валентность»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132856"/>
            <a:ext cx="2736304" cy="8679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buAutoNum type="arabicParenR"/>
            </a:pPr>
            <a:r>
              <a:rPr lang="ru-RU" sz="14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«Чей домик?» (3 варианта)</a:t>
            </a:r>
          </a:p>
          <a:p>
            <a:pPr marL="342900" indent="-342900">
              <a:lnSpc>
                <a:spcPct val="90000"/>
              </a:lnSpc>
              <a:buAutoNum type="arabicParenR"/>
            </a:pPr>
            <a:r>
              <a:rPr lang="ru-RU" sz="14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«Профессии» (3 варианта)</a:t>
            </a:r>
          </a:p>
          <a:p>
            <a:pPr marL="342900" indent="-342900">
              <a:lnSpc>
                <a:spcPct val="90000"/>
              </a:lnSpc>
              <a:buAutoNum type="arabicParenR"/>
            </a:pPr>
            <a:r>
              <a:rPr lang="ru-RU" sz="14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«Действия» (3варианта)</a:t>
            </a:r>
          </a:p>
          <a:p>
            <a:pPr marL="342900" indent="-342900">
              <a:lnSpc>
                <a:spcPct val="90000"/>
              </a:lnSpc>
              <a:buAutoNum type="arabicParenR"/>
            </a:pPr>
            <a:r>
              <a:rPr lang="ru-RU" sz="14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«Признаки»</a:t>
            </a:r>
          </a:p>
        </p:txBody>
      </p:sp>
      <p:sp>
        <p:nvSpPr>
          <p:cNvPr id="6" name="Овал 5"/>
          <p:cNvSpPr/>
          <p:nvPr/>
        </p:nvSpPr>
        <p:spPr>
          <a:xfrm rot="10800000" flipV="1">
            <a:off x="5662444" y="1397108"/>
            <a:ext cx="3456384" cy="73574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B050"/>
                </a:solidFill>
                <a:latin typeface="Franklin Gothic Medium" pitchFamily="34" charset="0"/>
              </a:rPr>
              <a:t>Упражнения данного модуля </a:t>
            </a:r>
          </a:p>
          <a:p>
            <a:pPr algn="ctr"/>
            <a:r>
              <a:rPr lang="ru-RU" sz="1400" b="1" i="1" dirty="0" smtClean="0">
                <a:solidFill>
                  <a:srgbClr val="00B050"/>
                </a:solidFill>
                <a:latin typeface="Franklin Gothic Medium" pitchFamily="34" charset="0"/>
              </a:rPr>
              <a:t>позволяют работать над:</a:t>
            </a:r>
          </a:p>
        </p:txBody>
      </p:sp>
      <p:sp>
        <p:nvSpPr>
          <p:cNvPr id="9" name="Овал 8"/>
          <p:cNvSpPr/>
          <p:nvPr/>
        </p:nvSpPr>
        <p:spPr>
          <a:xfrm>
            <a:off x="683568" y="1412776"/>
            <a:ext cx="2232248" cy="519351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i="1" dirty="0" smtClean="0">
                <a:solidFill>
                  <a:srgbClr val="00B05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Упражнения :</a:t>
            </a:r>
            <a:endParaRPr lang="ru-RU" sz="1400" dirty="0">
              <a:solidFill>
                <a:srgbClr val="00B05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56176" y="2708920"/>
            <a:ext cx="2736304" cy="378565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формированием и развитием лексической валентности слов (имен прилагательных, имен существительных, глаголов);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формированием и развитием грамматического значения слова;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умением структурировать и использовать в речи словосочетания и предложения;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способствуют развитию лексической системности языка.</a:t>
            </a:r>
            <a:endParaRPr lang="ru-RU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3" name="Рисунок 12"/>
          <p:cNvPicPr/>
          <p:nvPr/>
        </p:nvPicPr>
        <p:blipFill rotWithShape="1">
          <a:blip r:embed="rId2" cstate="print"/>
          <a:srcRect l="16516" t="9511" r="18063" b="10374"/>
          <a:stretch/>
        </p:blipFill>
        <p:spPr bwMode="auto">
          <a:xfrm>
            <a:off x="323528" y="3758366"/>
            <a:ext cx="2592288" cy="2305476"/>
          </a:xfrm>
          <a:prstGeom prst="rect">
            <a:avLst/>
          </a:prstGeom>
          <a:ln w="228600" cap="sq" cmpd="thickThin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3" cstate="print"/>
          <a:srcRect l="28526" t="20239" r="21635" b="23889"/>
          <a:stretch/>
        </p:blipFill>
        <p:spPr bwMode="auto">
          <a:xfrm>
            <a:off x="3420244" y="2276872"/>
            <a:ext cx="2375892" cy="1872208"/>
          </a:xfrm>
          <a:prstGeom prst="rect">
            <a:avLst/>
          </a:prstGeom>
          <a:ln w="228600" cap="sq" cmpd="thickThin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6" t="16586" r="31079" b="22196"/>
          <a:stretch/>
        </p:blipFill>
        <p:spPr bwMode="auto">
          <a:xfrm>
            <a:off x="3420244" y="4797152"/>
            <a:ext cx="2375892" cy="1662254"/>
          </a:xfrm>
          <a:prstGeom prst="rect">
            <a:avLst/>
          </a:prstGeom>
          <a:ln w="228600" cap="sq" cmpd="thickThin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93" name="Rectangle 17"/>
          <p:cNvSpPr>
            <a:spLocks noChangeArrowheads="1"/>
          </p:cNvSpPr>
          <p:nvPr/>
        </p:nvSpPr>
        <p:spPr bwMode="auto">
          <a:xfrm>
            <a:off x="251520" y="337763"/>
            <a:ext cx="8712968" cy="800219"/>
          </a:xfrm>
          <a:prstGeom prst="rect">
            <a:avLst/>
          </a:prstGeom>
          <a:ln w="76200"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ja-JP" sz="28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ahoma" pitchFamily="34" charset="0"/>
                <a:ea typeface="MS PMincho" charset="0"/>
                <a:cs typeface="Tahoma" pitchFamily="34" charset="0"/>
              </a:rPr>
              <a:t>ПРЕИМУЩЕСТВ</a:t>
            </a:r>
            <a:r>
              <a:rPr lang="ru-RU" altLang="ja-JP" sz="2800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MS PMincho" charset="0"/>
                <a:cs typeface="Tahoma" pitchFamily="34" charset="0"/>
              </a:rPr>
              <a:t>А   </a:t>
            </a:r>
            <a:r>
              <a:rPr kumimoji="0" lang="de-DE" altLang="ja-JP" sz="28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ahoma" pitchFamily="34" charset="0"/>
                <a:ea typeface="MS PMincho" charset="0"/>
                <a:cs typeface="Tahoma" pitchFamily="34" charset="0"/>
              </a:rPr>
              <a:t> ЗАНЯТИЙ</a:t>
            </a:r>
            <a:endParaRPr kumimoji="0" lang="ru-RU" altLang="ja-JP" sz="9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595" name="Rectangle 19"/>
          <p:cNvSpPr>
            <a:spLocks noChangeArrowheads="1"/>
          </p:cNvSpPr>
          <p:nvPr/>
        </p:nvSpPr>
        <p:spPr bwMode="auto">
          <a:xfrm>
            <a:off x="6346068" y="1700808"/>
            <a:ext cx="2304256" cy="1107996"/>
          </a:xfrm>
          <a:prstGeom prst="rect">
            <a:avLst/>
          </a:prstGeom>
          <a:ln w="76200"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ja-JP" sz="16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Tahoma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ja-JP" sz="16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Простота</a:t>
            </a:r>
            <a:r>
              <a:rPr kumimoji="0" lang="de-DE" altLang="ja-JP" sz="16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altLang="ja-JP" sz="16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применения</a:t>
            </a:r>
            <a:endParaRPr kumimoji="0" lang="ru-RU" altLang="ja-JP" sz="16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596" name="Rectangle 20"/>
          <p:cNvSpPr>
            <a:spLocks noChangeArrowheads="1"/>
          </p:cNvSpPr>
          <p:nvPr/>
        </p:nvSpPr>
        <p:spPr bwMode="auto">
          <a:xfrm>
            <a:off x="4171764" y="4725144"/>
            <a:ext cx="4248472" cy="1846659"/>
          </a:xfrm>
          <a:prstGeom prst="rect">
            <a:avLst/>
          </a:prstGeom>
          <a:ln w="76200"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ja-JP" sz="1600" b="1" dirty="0" err="1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Andale Sans UI" charset="0"/>
                <a:cs typeface="Tahoma" pitchFamily="34" charset="0"/>
              </a:rPr>
              <a:t>Высокий</a:t>
            </a:r>
            <a:r>
              <a:rPr lang="de-DE" altLang="ja-JP" sz="1600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Andale Sans UI" charset="0"/>
                <a:cs typeface="Tahoma" pitchFamily="34" charset="0"/>
              </a:rPr>
              <a:t> </a:t>
            </a:r>
            <a:r>
              <a:rPr lang="de-DE" altLang="ja-JP" sz="1600" b="1" dirty="0" err="1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Andale Sans UI" charset="0"/>
                <a:cs typeface="Tahoma" pitchFamily="34" charset="0"/>
              </a:rPr>
              <a:t>уровень</a:t>
            </a:r>
            <a:r>
              <a:rPr lang="de-DE" altLang="ja-JP" sz="1600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Andale Sans UI" charset="0"/>
                <a:cs typeface="Tahoma" pitchFamily="34" charset="0"/>
              </a:rPr>
              <a:t> </a:t>
            </a:r>
            <a:r>
              <a:rPr kumimoji="0" lang="de-DE" altLang="ja-JP" sz="16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 </a:t>
            </a:r>
            <a:r>
              <a:rPr lang="de-DE" altLang="ja-JP" sz="1600" b="1" dirty="0" err="1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Andale Sans UI" charset="0"/>
                <a:cs typeface="Tahoma" pitchFamily="34" charset="0"/>
              </a:rPr>
              <a:t>вовлеченности</a:t>
            </a:r>
            <a:endParaRPr kumimoji="0" lang="ru-RU" altLang="ja-JP" sz="16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Tahoma" pitchFamily="34" charset="0"/>
              <a:ea typeface="Andale Sans UI" charset="0"/>
              <a:cs typeface="Tahoma" pitchFamily="34" charset="0"/>
            </a:endParaRPr>
          </a:p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de-DE" altLang="ja-JP" sz="1600" b="0" i="0" u="none" strike="noStrike" cap="none" normalizeH="0" baseline="0" dirty="0" err="1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повышает</a:t>
            </a:r>
            <a:r>
              <a:rPr kumimoji="0" lang="de-DE" altLang="ja-JP" sz="1600" b="0" i="0" u="none" strike="noStrike" cap="none" normalizeH="0" baseline="0" dirty="0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 </a:t>
            </a:r>
            <a:r>
              <a:rPr kumimoji="0" lang="de-DE" altLang="ja-JP" sz="1600" b="0" i="0" u="none" strike="noStrike" cap="none" normalizeH="0" baseline="0" dirty="0" err="1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мотивацию</a:t>
            </a:r>
            <a:r>
              <a:rPr kumimoji="0" lang="de-DE" altLang="ja-JP" sz="1600" b="0" i="0" u="none" strike="noStrike" cap="none" normalizeH="0" baseline="0" dirty="0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 к </a:t>
            </a:r>
            <a:r>
              <a:rPr kumimoji="0" lang="de-DE" altLang="ja-JP" sz="1600" b="0" i="0" u="none" strike="noStrike" cap="none" normalizeH="0" baseline="0" dirty="0" err="1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обучению</a:t>
            </a:r>
            <a:r>
              <a:rPr kumimoji="0" lang="de-DE" altLang="ja-JP" sz="1600" b="0" i="0" u="none" strike="noStrike" cap="none" normalizeH="0" baseline="0" dirty="0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, </a:t>
            </a:r>
            <a:r>
              <a:rPr kumimoji="0" lang="de-DE" altLang="ja-JP" sz="1600" b="0" i="0" u="none" strike="noStrike" cap="none" normalizeH="0" baseline="0" dirty="0" err="1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позволяет</a:t>
            </a:r>
            <a:r>
              <a:rPr kumimoji="0" lang="de-DE" altLang="ja-JP" sz="1600" b="0" i="0" u="none" strike="noStrike" cap="none" normalizeH="0" baseline="0" dirty="0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 </a:t>
            </a:r>
            <a:r>
              <a:rPr kumimoji="0" lang="de-DE" altLang="ja-JP" sz="1600" b="0" i="0" u="none" strike="noStrike" cap="none" normalizeH="0" baseline="0" dirty="0" err="1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легко</a:t>
            </a:r>
            <a:r>
              <a:rPr kumimoji="0" lang="de-DE" altLang="ja-JP" sz="1600" b="0" i="0" u="none" strike="noStrike" cap="none" normalizeH="0" baseline="0" dirty="0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 </a:t>
            </a:r>
            <a:r>
              <a:rPr kumimoji="0" lang="de-DE" altLang="ja-JP" sz="1600" b="0" i="0" u="none" strike="noStrike" cap="none" normalizeH="0" baseline="0" dirty="0" err="1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удерживать</a:t>
            </a:r>
            <a:r>
              <a:rPr kumimoji="0" lang="de-DE" altLang="ja-JP" sz="1600" b="0" i="0" u="none" strike="noStrike" cap="none" normalizeH="0" baseline="0" dirty="0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 </a:t>
            </a:r>
            <a:r>
              <a:rPr kumimoji="0" lang="de-DE" altLang="ja-JP" sz="1600" b="0" i="0" u="none" strike="noStrike" cap="none" normalizeH="0" baseline="0" dirty="0" err="1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внимание</a:t>
            </a:r>
            <a:r>
              <a:rPr kumimoji="0" lang="de-DE" altLang="ja-JP" sz="1600" b="0" i="0" u="none" strike="noStrike" cap="none" normalizeH="0" baseline="0" dirty="0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 </a:t>
            </a:r>
            <a:r>
              <a:rPr kumimoji="0" lang="de-DE" altLang="ja-JP" sz="1600" b="0" i="0" u="none" strike="noStrike" cap="none" normalizeH="0" baseline="0" dirty="0" err="1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гиперактивного</a:t>
            </a:r>
            <a:r>
              <a:rPr kumimoji="0" lang="de-DE" altLang="ja-JP" sz="1600" b="0" i="0" u="none" strike="noStrike" cap="none" normalizeH="0" baseline="0" dirty="0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 </a:t>
            </a:r>
            <a:r>
              <a:rPr kumimoji="0" lang="de-DE" altLang="ja-JP" sz="1600" b="0" i="0" u="none" strike="noStrike" cap="none" normalizeH="0" baseline="0" dirty="0" err="1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ребенка</a:t>
            </a:r>
            <a:r>
              <a:rPr kumimoji="0" lang="de-DE" altLang="ja-JP" sz="1600" b="0" i="0" u="none" strike="noStrike" cap="none" normalizeH="0" baseline="0" dirty="0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, </a:t>
            </a:r>
            <a:r>
              <a:rPr kumimoji="0" lang="de-DE" altLang="ja-JP" sz="1600" b="0" i="0" u="none" strike="noStrike" cap="none" normalizeH="0" baseline="0" dirty="0" err="1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вызывать</a:t>
            </a:r>
            <a:r>
              <a:rPr kumimoji="0" lang="de-DE" altLang="ja-JP" sz="1600" b="0" i="0" u="none" strike="noStrike" cap="none" normalizeH="0" baseline="0" dirty="0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 </a:t>
            </a:r>
            <a:r>
              <a:rPr kumimoji="0" lang="de-DE" altLang="ja-JP" sz="1600" b="0" i="0" u="none" strike="noStrike" cap="none" normalizeH="0" baseline="0" dirty="0" err="1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ребенка</a:t>
            </a:r>
            <a:r>
              <a:rPr kumimoji="0" lang="de-DE" altLang="ja-JP" sz="1600" b="0" i="0" u="none" strike="noStrike" cap="none" normalizeH="0" baseline="0" dirty="0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 </a:t>
            </a:r>
            <a:r>
              <a:rPr kumimoji="0" lang="de-DE" altLang="ja-JP" sz="1600" b="0" i="0" u="none" strike="noStrike" cap="none" normalizeH="0" baseline="0" dirty="0" err="1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на</a:t>
            </a:r>
            <a:r>
              <a:rPr kumimoji="0" lang="de-DE" altLang="ja-JP" sz="1600" b="0" i="0" u="none" strike="noStrike" cap="none" normalizeH="0" baseline="0" dirty="0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 </a:t>
            </a:r>
            <a:r>
              <a:rPr kumimoji="0" lang="de-DE" altLang="ja-JP" sz="1600" b="0" i="0" u="none" strike="noStrike" cap="none" normalizeH="0" baseline="0" dirty="0" err="1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диалог</a:t>
            </a:r>
            <a:r>
              <a:rPr kumimoji="0" lang="de-DE" altLang="ja-JP" sz="1600" b="0" i="0" u="none" strike="noStrike" cap="none" normalizeH="0" baseline="0" dirty="0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, </a:t>
            </a:r>
            <a:r>
              <a:rPr kumimoji="0" lang="de-DE" altLang="ja-JP" sz="1600" b="0" i="0" u="none" strike="noStrike" cap="none" normalizeH="0" baseline="0" dirty="0" err="1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на</a:t>
            </a:r>
            <a:r>
              <a:rPr kumimoji="0" lang="de-DE" altLang="ja-JP" sz="1600" b="0" i="0" u="none" strike="noStrike" cap="none" normalizeH="0" baseline="0" dirty="0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 </a:t>
            </a:r>
            <a:r>
              <a:rPr kumimoji="0" lang="de-DE" altLang="ja-JP" sz="1600" b="0" i="0" u="none" strike="noStrike" cap="none" normalizeH="0" baseline="0" dirty="0" err="1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активное</a:t>
            </a:r>
            <a:r>
              <a:rPr kumimoji="0" lang="de-DE" altLang="ja-JP" sz="1600" b="0" i="0" u="none" strike="noStrike" cap="none" normalizeH="0" baseline="0" dirty="0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 </a:t>
            </a:r>
            <a:r>
              <a:rPr kumimoji="0" lang="de-DE" altLang="ja-JP" sz="1600" b="0" i="0" u="none" strike="noStrike" cap="none" normalizeH="0" baseline="0" dirty="0" err="1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взаимодействие</a:t>
            </a:r>
            <a:r>
              <a:rPr kumimoji="0" lang="ru-RU" altLang="ja-JP" sz="1600" b="0" i="0" u="none" strike="noStrike" cap="none" normalizeH="0" baseline="0" dirty="0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.</a:t>
            </a:r>
            <a:endParaRPr kumimoji="0" lang="ru-RU" altLang="ja-JP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597" name="Rectangle 21"/>
          <p:cNvSpPr>
            <a:spLocks noChangeArrowheads="1"/>
          </p:cNvSpPr>
          <p:nvPr/>
        </p:nvSpPr>
        <p:spPr bwMode="auto">
          <a:xfrm>
            <a:off x="827584" y="1388628"/>
            <a:ext cx="4831165" cy="1261884"/>
          </a:xfrm>
          <a:prstGeom prst="rect">
            <a:avLst/>
          </a:prstGeom>
          <a:ln w="76200"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ja-JP" sz="16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Быстрый</a:t>
            </a:r>
            <a:r>
              <a:rPr kumimoji="0" lang="de-DE" altLang="ja-JP" sz="16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 </a:t>
            </a:r>
            <a:r>
              <a:rPr kumimoji="0" lang="de-DE" altLang="ja-JP" sz="16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результат</a:t>
            </a:r>
            <a:endParaRPr kumimoji="0" lang="ru-RU" altLang="ja-JP" sz="16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Tahoma" pitchFamily="34" charset="0"/>
              <a:ea typeface="Andale Sans UI" charset="0"/>
              <a:cs typeface="Tahoma" pitchFamily="34" charset="0"/>
            </a:endParaRPr>
          </a:p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ru-RU" altLang="ja-JP" sz="1600" dirty="0" err="1">
                <a:solidFill>
                  <a:srgbClr val="36302E"/>
                </a:solidFill>
                <a:latin typeface="Tahoma" pitchFamily="34" charset="0"/>
                <a:ea typeface="Andale Sans UI" charset="0"/>
                <a:cs typeface="Tahoma" pitchFamily="34" charset="0"/>
              </a:rPr>
              <a:t>п</a:t>
            </a:r>
            <a:r>
              <a:rPr kumimoji="0" lang="de-DE" altLang="ja-JP" sz="1600" b="0" i="0" u="none" strike="noStrike" cap="none" normalizeH="0" baseline="0" dirty="0" err="1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оложительная</a:t>
            </a:r>
            <a:r>
              <a:rPr kumimoji="0" lang="de-DE" altLang="ja-JP" sz="1600" b="0" i="0" u="none" strike="noStrike" cap="none" normalizeH="0" baseline="0" dirty="0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 </a:t>
            </a:r>
            <a:r>
              <a:rPr kumimoji="0" lang="de-DE" altLang="ja-JP" sz="1600" b="0" i="0" u="none" strike="noStrike" cap="none" normalizeH="0" baseline="0" dirty="0" err="1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динамика</a:t>
            </a:r>
            <a:r>
              <a:rPr kumimoji="0" lang="de-DE" altLang="ja-JP" sz="1600" b="0" i="0" u="none" strike="noStrike" cap="none" normalizeH="0" baseline="0" dirty="0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 в </a:t>
            </a:r>
            <a:r>
              <a:rPr kumimoji="0" lang="de-DE" altLang="ja-JP" sz="1600" b="0" i="0" u="none" strike="noStrike" cap="none" normalizeH="0" baseline="0" dirty="0" err="1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развитии</a:t>
            </a:r>
            <a:r>
              <a:rPr kumimoji="0" lang="de-DE" altLang="ja-JP" sz="1600" b="0" i="0" u="none" strike="noStrike" cap="none" normalizeH="0" baseline="0" dirty="0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 </a:t>
            </a:r>
            <a:r>
              <a:rPr kumimoji="0" lang="de-DE" altLang="ja-JP" sz="1600" b="0" i="0" u="none" strike="noStrike" cap="none" normalizeH="0" baseline="0" dirty="0" err="1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речи</a:t>
            </a:r>
            <a:r>
              <a:rPr kumimoji="0" lang="de-DE" altLang="ja-JP" sz="1600" b="0" i="0" u="none" strike="noStrike" cap="none" normalizeH="0" baseline="0" dirty="0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 </a:t>
            </a:r>
            <a:r>
              <a:rPr kumimoji="0" lang="de-DE" altLang="ja-JP" sz="1600" b="0" i="0" u="none" strike="noStrike" cap="none" normalizeH="0" baseline="0" dirty="0" err="1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становится</a:t>
            </a:r>
            <a:r>
              <a:rPr kumimoji="0" lang="de-DE" altLang="ja-JP" sz="1600" b="0" i="0" u="none" strike="noStrike" cap="none" normalizeH="0" baseline="0" dirty="0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 </a:t>
            </a:r>
            <a:r>
              <a:rPr kumimoji="0" lang="de-DE" altLang="ja-JP" sz="1600" b="0" i="0" u="none" strike="noStrike" cap="none" normalizeH="0" baseline="0" dirty="0" err="1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очевидна</a:t>
            </a:r>
            <a:r>
              <a:rPr kumimoji="0" lang="de-DE" altLang="ja-JP" sz="1600" b="0" i="0" u="none" strike="noStrike" cap="none" normalizeH="0" baseline="0" dirty="0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 </a:t>
            </a:r>
            <a:endParaRPr kumimoji="0" lang="ru-RU" altLang="ja-JP" sz="1600" b="0" i="0" u="none" strike="noStrike" cap="none" normalizeH="0" baseline="0" dirty="0" smtClean="0">
              <a:ln>
                <a:noFill/>
              </a:ln>
              <a:solidFill>
                <a:srgbClr val="36302E"/>
              </a:solidFill>
              <a:effectLst/>
              <a:latin typeface="Tahoma" pitchFamily="34" charset="0"/>
              <a:ea typeface="Andale Sans UI" charset="0"/>
              <a:cs typeface="Tahoma" pitchFamily="34" charset="0"/>
            </a:endParaRP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de-DE" altLang="ja-JP" sz="1600" b="0" i="0" u="none" strike="noStrike" cap="none" normalizeH="0" baseline="0" dirty="0" err="1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уже</a:t>
            </a:r>
            <a:r>
              <a:rPr kumimoji="0" lang="de-DE" altLang="ja-JP" sz="1600" b="0" i="0" u="none" strike="noStrike" cap="none" normalizeH="0" baseline="0" dirty="0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 в </a:t>
            </a:r>
            <a:r>
              <a:rPr kumimoji="0" lang="de-DE" altLang="ja-JP" sz="1600" b="0" i="0" u="none" strike="noStrike" cap="none" normalizeH="0" baseline="0" dirty="0" err="1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ходе</a:t>
            </a:r>
            <a:r>
              <a:rPr kumimoji="0" lang="de-DE" altLang="ja-JP" sz="1600" b="0" i="0" u="none" strike="noStrike" cap="none" normalizeH="0" baseline="0" dirty="0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 </a:t>
            </a:r>
            <a:r>
              <a:rPr kumimoji="0" lang="de-DE" altLang="ja-JP" sz="1600" b="0" i="0" u="none" strike="noStrike" cap="none" normalizeH="0" baseline="0" dirty="0" err="1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первых</a:t>
            </a:r>
            <a:r>
              <a:rPr kumimoji="0" lang="de-DE" altLang="ja-JP" sz="1600" b="0" i="0" u="none" strike="noStrike" cap="none" normalizeH="0" baseline="0" dirty="0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 </a:t>
            </a:r>
            <a:r>
              <a:rPr kumimoji="0" lang="de-DE" altLang="ja-JP" sz="1600" b="0" i="0" u="none" strike="noStrike" cap="none" normalizeH="0" baseline="0" dirty="0" err="1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занятий</a:t>
            </a:r>
            <a:r>
              <a:rPr kumimoji="0" lang="de-DE" altLang="ja-JP" sz="1600" b="0" i="0" u="none" strike="noStrike" cap="none" normalizeH="0" baseline="0" dirty="0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.</a:t>
            </a:r>
            <a:endParaRPr kumimoji="0" lang="ru-RU" altLang="ja-JP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ja-JP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598" name="Rectangle 22"/>
          <p:cNvSpPr>
            <a:spLocks noChangeArrowheads="1"/>
          </p:cNvSpPr>
          <p:nvPr/>
        </p:nvSpPr>
        <p:spPr bwMode="auto">
          <a:xfrm>
            <a:off x="4608004" y="3058558"/>
            <a:ext cx="4320482" cy="1323439"/>
          </a:xfrm>
          <a:prstGeom prst="rect">
            <a:avLst/>
          </a:prstGeom>
          <a:ln w="76200"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ja-JP" sz="16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Гибкость</a:t>
            </a:r>
            <a:r>
              <a:rPr kumimoji="0" lang="de-DE" altLang="ja-JP" sz="16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 </a:t>
            </a:r>
            <a:r>
              <a:rPr kumimoji="0" lang="de-DE" altLang="ja-JP" sz="16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методов</a:t>
            </a:r>
            <a:r>
              <a:rPr kumimoji="0" lang="de-DE" altLang="ja-JP" sz="16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 </a:t>
            </a:r>
            <a:endParaRPr kumimoji="0" lang="ru-RU" altLang="ja-JP" sz="16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Tahoma" pitchFamily="34" charset="0"/>
              <a:ea typeface="Andale Sans UI" charset="0"/>
              <a:cs typeface="Tahoma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ja-JP" sz="16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и </a:t>
            </a:r>
            <a:r>
              <a:rPr kumimoji="0" lang="de-DE" altLang="ja-JP" sz="16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индивидуальный</a:t>
            </a:r>
            <a:r>
              <a:rPr kumimoji="0" lang="de-DE" altLang="ja-JP" sz="16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 </a:t>
            </a:r>
            <a:r>
              <a:rPr kumimoji="0" lang="de-DE" altLang="ja-JP" sz="16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подход</a:t>
            </a:r>
            <a:r>
              <a:rPr kumimoji="0" lang="de-DE" altLang="ja-JP" sz="16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 </a:t>
            </a:r>
            <a:endParaRPr kumimoji="0" lang="ru-RU" altLang="ja-JP" sz="16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Tahoma" pitchFamily="34" charset="0"/>
              <a:ea typeface="Andale Sans UI" charset="0"/>
              <a:cs typeface="Tahoma" pitchFamily="34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ru-RU" altLang="ja-JP" sz="1600" dirty="0">
                <a:solidFill>
                  <a:srgbClr val="36302E"/>
                </a:solidFill>
                <a:latin typeface="Tahoma" pitchFamily="34" charset="0"/>
                <a:ea typeface="Andale Sans UI" charset="0"/>
                <a:cs typeface="Tahoma" pitchFamily="34" charset="0"/>
              </a:rPr>
              <a:t>д</a:t>
            </a:r>
            <a:r>
              <a:rPr kumimoji="0" lang="de-DE" altLang="ja-JP" sz="1600" b="0" i="0" u="none" strike="noStrike" cap="none" normalizeH="0" baseline="0" dirty="0" err="1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ают</a:t>
            </a:r>
            <a:r>
              <a:rPr lang="ru-RU" altLang="ja-JP" sz="1600" dirty="0" smtClean="0">
                <a:solidFill>
                  <a:srgbClr val="36302E"/>
                </a:solidFill>
                <a:latin typeface="Tahoma" pitchFamily="34" charset="0"/>
                <a:ea typeface="Andale Sans UI" charset="0"/>
                <a:cs typeface="Tahoma" pitchFamily="34" charset="0"/>
              </a:rPr>
              <a:t> </a:t>
            </a:r>
            <a:r>
              <a:rPr kumimoji="0" lang="de-DE" altLang="ja-JP" sz="1600" b="0" i="0" u="none" strike="noStrike" cap="none" normalizeH="0" baseline="0" dirty="0" err="1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возможность</a:t>
            </a:r>
            <a:r>
              <a:rPr kumimoji="0" lang="de-DE" altLang="ja-JP" sz="1600" b="0" i="0" u="none" strike="noStrike" cap="none" normalizeH="0" baseline="0" dirty="0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 </a:t>
            </a:r>
            <a:r>
              <a:rPr kumimoji="0" lang="de-DE" altLang="ja-JP" sz="1600" b="0" i="0" u="none" strike="noStrike" cap="none" normalizeH="0" baseline="0" dirty="0" err="1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адаптировать</a:t>
            </a:r>
            <a:r>
              <a:rPr kumimoji="0" lang="de-DE" altLang="ja-JP" sz="1600" b="0" i="0" u="none" strike="noStrike" cap="none" normalizeH="0" baseline="0" dirty="0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 </a:t>
            </a:r>
            <a:r>
              <a:rPr kumimoji="0" lang="de-DE" altLang="ja-JP" sz="1600" b="0" i="0" u="none" strike="noStrike" cap="none" normalizeH="0" baseline="0" dirty="0" err="1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программу</a:t>
            </a:r>
            <a:r>
              <a:rPr kumimoji="0" lang="de-DE" altLang="ja-JP" sz="1600" b="0" i="0" u="none" strike="noStrike" cap="none" normalizeH="0" baseline="0" dirty="0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 </a:t>
            </a:r>
            <a:r>
              <a:rPr kumimoji="0" lang="de-DE" altLang="ja-JP" sz="1600" b="0" i="0" u="none" strike="noStrike" cap="none" normalizeH="0" baseline="0" dirty="0" err="1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под</a:t>
            </a:r>
            <a:r>
              <a:rPr kumimoji="0" lang="de-DE" altLang="ja-JP" sz="1600" b="0" i="0" u="none" strike="noStrike" cap="none" normalizeH="0" baseline="0" dirty="0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 </a:t>
            </a:r>
            <a:r>
              <a:rPr kumimoji="0" lang="de-DE" altLang="ja-JP" sz="1600" b="0" i="0" u="none" strike="noStrike" cap="none" normalizeH="0" baseline="0" dirty="0" err="1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нужды</a:t>
            </a:r>
            <a:r>
              <a:rPr kumimoji="0" lang="de-DE" altLang="ja-JP" sz="1600" b="0" i="0" u="none" strike="noStrike" cap="none" normalizeH="0" baseline="0" dirty="0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 </a:t>
            </a:r>
            <a:r>
              <a:rPr kumimoji="0" lang="de-DE" altLang="ja-JP" sz="1600" b="0" i="0" u="none" strike="noStrike" cap="none" normalizeH="0" baseline="0" dirty="0" err="1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конкретного</a:t>
            </a:r>
            <a:r>
              <a:rPr kumimoji="0" lang="de-DE" altLang="ja-JP" sz="1600" b="0" i="0" u="none" strike="noStrike" cap="none" normalizeH="0" baseline="0" dirty="0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 </a:t>
            </a:r>
            <a:r>
              <a:rPr kumimoji="0" lang="de-DE" altLang="ja-JP" sz="1600" b="0" i="0" u="none" strike="noStrike" cap="none" normalizeH="0" baseline="0" dirty="0" err="1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ребенка</a:t>
            </a:r>
            <a:r>
              <a:rPr kumimoji="0" lang="de-DE" altLang="ja-JP" sz="1600" b="0" i="0" u="none" strike="noStrike" cap="none" normalizeH="0" baseline="0" dirty="0" smtClean="0">
                <a:ln>
                  <a:noFill/>
                </a:ln>
                <a:solidFill>
                  <a:srgbClr val="36302E"/>
                </a:solidFill>
                <a:effectLst/>
                <a:latin typeface="Tahoma" pitchFamily="34" charset="0"/>
                <a:ea typeface="Andale Sans UI" charset="0"/>
                <a:cs typeface="Tahoma" pitchFamily="34" charset="0"/>
              </a:rPr>
              <a:t>. </a:t>
            </a:r>
            <a:endParaRPr kumimoji="0" lang="de-DE" altLang="ja-JP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62" t="33593" r="16252" b="14453"/>
          <a:stretch/>
        </p:blipFill>
        <p:spPr bwMode="auto">
          <a:xfrm>
            <a:off x="395536" y="2924944"/>
            <a:ext cx="3178097" cy="2976669"/>
          </a:xfrm>
          <a:prstGeom prst="rect">
            <a:avLst/>
          </a:prstGeom>
          <a:ln w="228600" cap="sq" cmpd="thickThin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052736"/>
            <a:ext cx="8640960" cy="4524315"/>
          </a:xfrm>
          <a:prstGeom prst="rect">
            <a:avLst/>
          </a:prstGeom>
          <a:ln w="762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9600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СПАСИБО </a:t>
            </a:r>
          </a:p>
          <a:p>
            <a:pPr algn="ctr"/>
            <a:r>
              <a:rPr lang="ru-RU" sz="9600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ЗА </a:t>
            </a:r>
          </a:p>
          <a:p>
            <a:pPr algn="ctr"/>
            <a:r>
              <a:rPr lang="ru-RU" sz="9600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ВНИМАНИЕ</a:t>
            </a:r>
            <a:endParaRPr lang="ru-RU" sz="9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88640"/>
            <a:ext cx="8712968" cy="2088232"/>
          </a:xfrm>
          <a:solidFill>
            <a:schemeClr val="accent3">
              <a:lumMod val="20000"/>
              <a:lumOff val="80000"/>
            </a:schemeClr>
          </a:solidFill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i="1" u="sng" dirty="0" smtClean="0">
                <a:solidFill>
                  <a:srgbClr val="00B050"/>
                </a:solidFill>
              </a:rPr>
              <a:t>Программа позволяет эффективно работать </a:t>
            </a:r>
            <a:br>
              <a:rPr lang="ru-RU" sz="2800" b="1" i="1" u="sng" dirty="0" smtClean="0">
                <a:solidFill>
                  <a:srgbClr val="00B050"/>
                </a:solidFill>
              </a:rPr>
            </a:br>
            <a:r>
              <a:rPr lang="ru-RU" sz="2400" b="1" dirty="0" smtClean="0">
                <a:solidFill>
                  <a:srgbClr val="00B050"/>
                </a:solidFill>
              </a:rPr>
              <a:t>с </a:t>
            </a:r>
            <a:r>
              <a:rPr lang="ru-RU" sz="2000" b="1" dirty="0" smtClean="0">
                <a:solidFill>
                  <a:srgbClr val="00B050"/>
                </a:solidFill>
              </a:rPr>
              <a:t>детьми старшего дошкольного, младшего школьного возраста,</a:t>
            </a:r>
            <a:br>
              <a:rPr lang="ru-RU" sz="2000" b="1" dirty="0" smtClean="0">
                <a:solidFill>
                  <a:srgbClr val="00B050"/>
                </a:solidFill>
              </a:rPr>
            </a:br>
            <a:r>
              <a:rPr lang="ru-RU" sz="2000" b="1" dirty="0" smtClean="0">
                <a:solidFill>
                  <a:srgbClr val="00B050"/>
                </a:solidFill>
              </a:rPr>
              <a:t>других возрастов (при условии ее адаптации)</a:t>
            </a:r>
            <a:r>
              <a:rPr lang="ru-RU" sz="2400" b="1" dirty="0" smtClean="0">
                <a:solidFill>
                  <a:srgbClr val="00B050"/>
                </a:solidFill>
              </a:rPr>
              <a:t/>
            </a:r>
            <a:br>
              <a:rPr lang="ru-RU" sz="2400" b="1" dirty="0" smtClean="0">
                <a:solidFill>
                  <a:srgbClr val="00B050"/>
                </a:solidFill>
              </a:rPr>
            </a:br>
            <a:r>
              <a:rPr lang="ru-RU" sz="2800" b="1" i="1" u="sng" dirty="0" smtClean="0">
                <a:solidFill>
                  <a:srgbClr val="00B050"/>
                </a:solidFill>
              </a:rPr>
              <a:t>над формированием</a:t>
            </a:r>
            <a:r>
              <a:rPr lang="ru-RU" sz="2800" b="1" dirty="0" smtClean="0">
                <a:solidFill>
                  <a:srgbClr val="00B050"/>
                </a:solidFill>
              </a:rPr>
              <a:t>: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128003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2564904"/>
            <a:ext cx="3888432" cy="4176464"/>
          </a:xfrm>
          <a:ln w="76200">
            <a:solidFill>
              <a:schemeClr val="accent3"/>
            </a:solidFill>
          </a:ln>
        </p:spPr>
        <p:txBody>
          <a:bodyPr>
            <a:normAutofit fontScale="85000" lnSpcReduction="20000"/>
          </a:bodyPr>
          <a:lstStyle/>
          <a:p>
            <a:pPr marL="0" indent="0" eaLnBrk="1" hangingPunct="1"/>
            <a:r>
              <a:rPr lang="ru-RU" sz="3600" b="1" i="1" dirty="0" smtClean="0">
                <a:solidFill>
                  <a:srgbClr val="92D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Просодических компонентов речи;</a:t>
            </a:r>
          </a:p>
          <a:p>
            <a:pPr marL="0" indent="0" eaLnBrk="1" hangingPunct="1"/>
            <a:r>
              <a:rPr lang="ru-RU" sz="3600" b="1" i="1" dirty="0" smtClean="0"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Правильного произношения звуков</a:t>
            </a:r>
            <a:r>
              <a:rPr lang="ru-RU" sz="3600" b="1" i="1" dirty="0" smtClean="0">
                <a:solidFill>
                  <a:srgbClr val="92D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;</a:t>
            </a:r>
          </a:p>
          <a:p>
            <a:pPr marL="0" indent="0" eaLnBrk="1" hangingPunct="1"/>
            <a:r>
              <a:rPr lang="ru-RU" sz="3600" b="1" i="1" dirty="0" smtClean="0">
                <a:solidFill>
                  <a:srgbClr val="92D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Фонематических процессов;</a:t>
            </a:r>
          </a:p>
          <a:p>
            <a:pPr marL="0" indent="0" eaLnBrk="1" hangingPunct="1"/>
            <a:r>
              <a:rPr lang="ru-RU" sz="3600" b="1" i="1" dirty="0" smtClean="0"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Лексико-грамматических средств языка</a:t>
            </a:r>
            <a:r>
              <a:rPr lang="ru-RU" sz="3600" b="1" i="1" dirty="0" smtClean="0">
                <a:solidFill>
                  <a:srgbClr val="00B050"/>
                </a:solidFill>
              </a:rPr>
              <a:t>.</a:t>
            </a:r>
          </a:p>
          <a:p>
            <a:pPr marL="0" indent="0" eaLnBrk="1" hangingPunct="1">
              <a:buNone/>
            </a:pPr>
            <a:endParaRPr lang="ru-RU" sz="3600" dirty="0" smtClean="0"/>
          </a:p>
          <a:p>
            <a:pPr eaLnBrk="1" hangingPunct="1"/>
            <a:endParaRPr lang="ru-RU" sz="2800" dirty="0" smtClean="0"/>
          </a:p>
        </p:txBody>
      </p:sp>
      <p:pic>
        <p:nvPicPr>
          <p:cNvPr id="5" name="Рисунок 4"/>
          <p:cNvPicPr/>
          <p:nvPr/>
        </p:nvPicPr>
        <p:blipFill rotWithShape="1">
          <a:blip r:embed="rId3" cstate="print"/>
          <a:srcRect l="17017" t="8132" r="26475" b="8132"/>
          <a:stretch/>
        </p:blipFill>
        <p:spPr bwMode="auto">
          <a:xfrm>
            <a:off x="4499992" y="2708920"/>
            <a:ext cx="4248472" cy="3744416"/>
          </a:xfrm>
          <a:prstGeom prst="rect">
            <a:avLst/>
          </a:prstGeom>
          <a:ln w="228600" cap="sq" cmpd="thickThin">
            <a:solidFill>
              <a:schemeClr val="accent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8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8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3" grpId="0" build="p" autoUpdateAnimBg="0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88640"/>
            <a:ext cx="8784976" cy="151216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de-DE" altLang="ja-JP" sz="2000" b="1" i="1" dirty="0" err="1">
                <a:solidFill>
                  <a:srgbClr val="00B050"/>
                </a:solidFill>
                <a:latin typeface="Arial" pitchFamily="34" charset="0"/>
                <a:ea typeface="Andale Sans UI" charset="0"/>
                <a:cs typeface="Arial" pitchFamily="34" charset="0"/>
              </a:rPr>
              <a:t>Программа</a:t>
            </a:r>
            <a:r>
              <a:rPr lang="de-DE" altLang="ja-JP" sz="2000" b="1" i="1" dirty="0">
                <a:solidFill>
                  <a:srgbClr val="00B050"/>
                </a:solidFill>
                <a:latin typeface="Arial" pitchFamily="34" charset="0"/>
                <a:ea typeface="Andale Sans UI" charset="0"/>
                <a:cs typeface="Arial" pitchFamily="34" charset="0"/>
              </a:rPr>
              <a:t> </a:t>
            </a:r>
            <a:r>
              <a:rPr lang="de-DE" altLang="ja-JP" sz="2000" b="1" i="1" dirty="0" err="1">
                <a:solidFill>
                  <a:srgbClr val="00B050"/>
                </a:solidFill>
                <a:latin typeface="Arial" pitchFamily="34" charset="0"/>
                <a:ea typeface="Andale Sans UI" charset="0"/>
                <a:cs typeface="Arial" pitchFamily="34" charset="0"/>
              </a:rPr>
              <a:t>включает</a:t>
            </a:r>
            <a:r>
              <a:rPr lang="de-DE" altLang="ja-JP" sz="2000" b="1" i="1" dirty="0">
                <a:solidFill>
                  <a:srgbClr val="00B050"/>
                </a:solidFill>
                <a:latin typeface="Arial" pitchFamily="34" charset="0"/>
                <a:ea typeface="Andale Sans UI" charset="0"/>
                <a:cs typeface="Arial" pitchFamily="34" charset="0"/>
              </a:rPr>
              <a:t> </a:t>
            </a:r>
            <a:r>
              <a:rPr lang="de-DE" altLang="ja-JP" sz="2000" b="1" i="1" dirty="0" err="1">
                <a:solidFill>
                  <a:srgbClr val="00B050"/>
                </a:solidFill>
                <a:latin typeface="Arial" pitchFamily="34" charset="0"/>
                <a:ea typeface="Andale Sans UI" charset="0"/>
                <a:cs typeface="Arial" pitchFamily="34" charset="0"/>
              </a:rPr>
              <a:t>более</a:t>
            </a:r>
            <a:r>
              <a:rPr lang="de-DE" altLang="ja-JP" sz="2000" b="1" i="1" dirty="0">
                <a:solidFill>
                  <a:srgbClr val="00B050"/>
                </a:solidFill>
                <a:latin typeface="Arial" pitchFamily="34" charset="0"/>
                <a:ea typeface="Andale Sans UI" charset="0"/>
                <a:cs typeface="Arial" pitchFamily="34" charset="0"/>
              </a:rPr>
              <a:t> 50 </a:t>
            </a:r>
            <a:r>
              <a:rPr lang="de-DE" altLang="ja-JP" sz="2000" b="1" i="1" dirty="0" err="1">
                <a:solidFill>
                  <a:srgbClr val="00B050"/>
                </a:solidFill>
                <a:latin typeface="Arial" pitchFamily="34" charset="0"/>
                <a:ea typeface="Andale Sans UI" charset="0"/>
                <a:cs typeface="Arial" pitchFamily="34" charset="0"/>
              </a:rPr>
              <a:t>упражнений</a:t>
            </a:r>
            <a:r>
              <a:rPr lang="de-DE" altLang="ja-JP" sz="2000" b="1" i="1" dirty="0">
                <a:solidFill>
                  <a:srgbClr val="00B050"/>
                </a:solidFill>
                <a:latin typeface="Arial" pitchFamily="34" charset="0"/>
                <a:ea typeface="Andale Sans UI" charset="0"/>
                <a:cs typeface="Arial" pitchFamily="34" charset="0"/>
              </a:rPr>
              <a:t> </a:t>
            </a:r>
            <a:r>
              <a:rPr lang="de-DE" altLang="ja-JP" sz="2000" b="1" i="1" dirty="0" err="1" smtClean="0">
                <a:solidFill>
                  <a:srgbClr val="00B050"/>
                </a:solidFill>
                <a:latin typeface="Arial" pitchFamily="34" charset="0"/>
                <a:ea typeface="Andale Sans UI" charset="0"/>
                <a:cs typeface="Arial" pitchFamily="34" charset="0"/>
              </a:rPr>
              <a:t>различно</a:t>
            </a:r>
            <a:r>
              <a:rPr lang="ru-RU" altLang="ja-JP" sz="2000" b="1" i="1" dirty="0" smtClean="0">
                <a:solidFill>
                  <a:srgbClr val="00B050"/>
                </a:solidFill>
                <a:latin typeface="Arial" pitchFamily="34" charset="0"/>
                <a:ea typeface="Andale Sans UI" charset="0"/>
                <a:cs typeface="Arial" pitchFamily="34" charset="0"/>
              </a:rPr>
              <a:t>го уровня </a:t>
            </a:r>
            <a:r>
              <a:rPr lang="de-DE" altLang="ja-JP" sz="2000" b="1" i="1" dirty="0" err="1" smtClean="0">
                <a:solidFill>
                  <a:srgbClr val="00B050"/>
                </a:solidFill>
                <a:latin typeface="Arial" pitchFamily="34" charset="0"/>
                <a:ea typeface="Andale Sans UI" charset="0"/>
                <a:cs typeface="Arial" pitchFamily="34" charset="0"/>
              </a:rPr>
              <a:t>сложности</a:t>
            </a:r>
            <a:r>
              <a:rPr lang="de-DE" altLang="ja-JP" sz="2000" b="1" i="1" dirty="0">
                <a:solidFill>
                  <a:srgbClr val="00B050"/>
                </a:solidFill>
                <a:latin typeface="Arial" pitchFamily="34" charset="0"/>
                <a:ea typeface="Andale Sans UI" charset="0"/>
                <a:cs typeface="Arial" pitchFamily="34" charset="0"/>
              </a:rPr>
              <a:t>, </a:t>
            </a:r>
            <a:r>
              <a:rPr lang="de-DE" altLang="ja-JP" sz="2000" b="1" i="1" dirty="0" err="1">
                <a:solidFill>
                  <a:srgbClr val="00B050"/>
                </a:solidFill>
                <a:latin typeface="Arial" pitchFamily="34" charset="0"/>
                <a:ea typeface="Andale Sans UI" charset="0"/>
                <a:cs typeface="Arial" pitchFamily="34" charset="0"/>
              </a:rPr>
              <a:t>направленных</a:t>
            </a:r>
            <a:r>
              <a:rPr lang="de-DE" altLang="ja-JP" sz="2000" b="1" i="1" dirty="0">
                <a:solidFill>
                  <a:srgbClr val="00B050"/>
                </a:solidFill>
                <a:latin typeface="Arial" pitchFamily="34" charset="0"/>
                <a:ea typeface="Andale Sans UI" charset="0"/>
                <a:cs typeface="Arial" pitchFamily="34" charset="0"/>
              </a:rPr>
              <a:t> </a:t>
            </a:r>
            <a:r>
              <a:rPr lang="de-DE" altLang="ja-JP" sz="2000" b="1" i="1" dirty="0" err="1">
                <a:solidFill>
                  <a:srgbClr val="00B050"/>
                </a:solidFill>
                <a:latin typeface="Arial" pitchFamily="34" charset="0"/>
                <a:ea typeface="Andale Sans UI" charset="0"/>
                <a:cs typeface="Arial" pitchFamily="34" charset="0"/>
              </a:rPr>
              <a:t>на</a:t>
            </a:r>
            <a:r>
              <a:rPr lang="de-DE" altLang="ja-JP" sz="2000" b="1" i="1" dirty="0">
                <a:solidFill>
                  <a:srgbClr val="00B050"/>
                </a:solidFill>
                <a:latin typeface="Arial" pitchFamily="34" charset="0"/>
                <a:ea typeface="Andale Sans UI" charset="0"/>
                <a:cs typeface="Arial" pitchFamily="34" charset="0"/>
              </a:rPr>
              <a:t> </a:t>
            </a:r>
            <a:r>
              <a:rPr lang="de-DE" altLang="ja-JP" sz="2000" b="1" i="1" dirty="0" err="1">
                <a:solidFill>
                  <a:srgbClr val="00B050"/>
                </a:solidFill>
                <a:latin typeface="Arial" pitchFamily="34" charset="0"/>
                <a:ea typeface="Andale Sans UI" charset="0"/>
                <a:cs typeface="Arial" pitchFamily="34" charset="0"/>
              </a:rPr>
              <a:t>коррекцию</a:t>
            </a:r>
            <a:r>
              <a:rPr lang="de-DE" altLang="ja-JP" sz="2000" b="1" i="1" dirty="0">
                <a:solidFill>
                  <a:srgbClr val="00B050"/>
                </a:solidFill>
                <a:latin typeface="Arial" pitchFamily="34" charset="0"/>
                <a:ea typeface="Andale Sans UI" charset="0"/>
                <a:cs typeface="Arial" pitchFamily="34" charset="0"/>
              </a:rPr>
              <a:t> </a:t>
            </a:r>
            <a:r>
              <a:rPr lang="de-DE" altLang="ja-JP" sz="2000" b="1" i="1" dirty="0" err="1">
                <a:solidFill>
                  <a:srgbClr val="00B050"/>
                </a:solidFill>
                <a:latin typeface="Arial" pitchFamily="34" charset="0"/>
                <a:ea typeface="Andale Sans UI" charset="0"/>
                <a:cs typeface="Arial" pitchFamily="34" charset="0"/>
              </a:rPr>
              <a:t>тех</a:t>
            </a:r>
            <a:r>
              <a:rPr lang="de-DE" altLang="ja-JP" sz="2000" b="1" i="1" dirty="0">
                <a:solidFill>
                  <a:srgbClr val="00B050"/>
                </a:solidFill>
                <a:latin typeface="Arial" pitchFamily="34" charset="0"/>
                <a:ea typeface="Andale Sans UI" charset="0"/>
                <a:cs typeface="Arial" pitchFamily="34" charset="0"/>
              </a:rPr>
              <a:t> </a:t>
            </a:r>
            <a:r>
              <a:rPr lang="de-DE" altLang="ja-JP" sz="2000" b="1" i="1" dirty="0" err="1">
                <a:solidFill>
                  <a:srgbClr val="00B050"/>
                </a:solidFill>
                <a:latin typeface="Arial" pitchFamily="34" charset="0"/>
                <a:ea typeface="Andale Sans UI" charset="0"/>
                <a:cs typeface="Arial" pitchFamily="34" charset="0"/>
              </a:rPr>
              <a:t>или</a:t>
            </a:r>
            <a:r>
              <a:rPr lang="de-DE" altLang="ja-JP" sz="2000" b="1" i="1" dirty="0">
                <a:solidFill>
                  <a:srgbClr val="00B050"/>
                </a:solidFill>
                <a:latin typeface="Arial" pitchFamily="34" charset="0"/>
                <a:ea typeface="Andale Sans UI" charset="0"/>
                <a:cs typeface="Arial" pitchFamily="34" charset="0"/>
              </a:rPr>
              <a:t> </a:t>
            </a:r>
            <a:r>
              <a:rPr lang="de-DE" altLang="ja-JP" sz="2000" b="1" i="1" dirty="0" err="1">
                <a:solidFill>
                  <a:srgbClr val="00B050"/>
                </a:solidFill>
                <a:latin typeface="Arial" pitchFamily="34" charset="0"/>
                <a:ea typeface="Andale Sans UI" charset="0"/>
                <a:cs typeface="Arial" pitchFamily="34" charset="0"/>
              </a:rPr>
              <a:t>иных</a:t>
            </a:r>
            <a:r>
              <a:rPr lang="de-DE" altLang="ja-JP" sz="2000" b="1" i="1" dirty="0">
                <a:solidFill>
                  <a:srgbClr val="00B050"/>
                </a:solidFill>
                <a:latin typeface="Arial" pitchFamily="34" charset="0"/>
                <a:ea typeface="Andale Sans UI" charset="0"/>
                <a:cs typeface="Arial" pitchFamily="34" charset="0"/>
              </a:rPr>
              <a:t> </a:t>
            </a:r>
            <a:r>
              <a:rPr lang="de-DE" altLang="ja-JP" sz="2000" b="1" i="1" dirty="0" err="1">
                <a:solidFill>
                  <a:srgbClr val="00B050"/>
                </a:solidFill>
                <a:latin typeface="Arial" pitchFamily="34" charset="0"/>
                <a:ea typeface="Andale Sans UI" charset="0"/>
                <a:cs typeface="Arial" pitchFamily="34" charset="0"/>
              </a:rPr>
              <a:t>отклонений</a:t>
            </a:r>
            <a:r>
              <a:rPr lang="de-DE" altLang="ja-JP" sz="2000" b="1" i="1" dirty="0">
                <a:solidFill>
                  <a:srgbClr val="00B050"/>
                </a:solidFill>
                <a:latin typeface="Arial" pitchFamily="34" charset="0"/>
                <a:ea typeface="Andale Sans UI" charset="0"/>
                <a:cs typeface="Arial" pitchFamily="34" charset="0"/>
              </a:rPr>
              <a:t> в </a:t>
            </a:r>
            <a:r>
              <a:rPr lang="de-DE" altLang="ja-JP" sz="2000" b="1" i="1" dirty="0" err="1">
                <a:solidFill>
                  <a:srgbClr val="00B050"/>
                </a:solidFill>
                <a:latin typeface="Arial" pitchFamily="34" charset="0"/>
                <a:ea typeface="Andale Sans UI" charset="0"/>
                <a:cs typeface="Arial" pitchFamily="34" charset="0"/>
              </a:rPr>
              <a:t>развитии</a:t>
            </a:r>
            <a:r>
              <a:rPr lang="de-DE" altLang="ja-JP" sz="2000" b="1" i="1" dirty="0">
                <a:solidFill>
                  <a:srgbClr val="00B050"/>
                </a:solidFill>
                <a:latin typeface="Arial" pitchFamily="34" charset="0"/>
                <a:ea typeface="Andale Sans UI" charset="0"/>
                <a:cs typeface="Arial" pitchFamily="34" charset="0"/>
              </a:rPr>
              <a:t> </a:t>
            </a:r>
            <a:r>
              <a:rPr lang="de-DE" altLang="ja-JP" sz="2000" b="1" i="1" dirty="0" err="1">
                <a:solidFill>
                  <a:srgbClr val="00B050"/>
                </a:solidFill>
                <a:latin typeface="Arial" pitchFamily="34" charset="0"/>
                <a:ea typeface="Andale Sans UI" charset="0"/>
                <a:cs typeface="Arial" pitchFamily="34" charset="0"/>
              </a:rPr>
              <a:t>речи</a:t>
            </a:r>
            <a:r>
              <a:rPr lang="de-DE" altLang="ja-JP" sz="2000" b="1" i="1" dirty="0">
                <a:solidFill>
                  <a:srgbClr val="00B050"/>
                </a:solidFill>
                <a:latin typeface="Arial" pitchFamily="34" charset="0"/>
                <a:ea typeface="Andale Sans UI" charset="0"/>
                <a:cs typeface="Arial" pitchFamily="34" charset="0"/>
              </a:rPr>
              <a:t>.</a:t>
            </a:r>
            <a:endParaRPr lang="ru-RU" sz="2000" b="1" i="1" dirty="0"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 rot="10800000" flipV="1">
            <a:off x="251520" y="1988840"/>
            <a:ext cx="4464496" cy="783193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ja-JP" sz="2000" b="1" i="1" u="none" strike="noStrike" cap="none" normalizeH="0" baseline="0" dirty="0" err="1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92D050"/>
                </a:solidFill>
                <a:effectLst/>
                <a:latin typeface="Franklin Gothic Medium" pitchFamily="34" charset="0"/>
                <a:ea typeface="Andale Sans UI" charset="0"/>
                <a:cs typeface="Tahoma" pitchFamily="34" charset="0"/>
              </a:rPr>
              <a:t>Задания</a:t>
            </a:r>
            <a:r>
              <a:rPr lang="ru-RU" altLang="ja-JP" sz="2000" b="1" i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92D050"/>
                </a:solidFill>
                <a:latin typeface="Franklin Gothic Medium" pitchFamily="34" charset="0"/>
                <a:ea typeface="Andale Sans UI" charset="0"/>
                <a:cs typeface="Tahoma" pitchFamily="34" charset="0"/>
              </a:rPr>
              <a:t> </a:t>
            </a:r>
            <a:r>
              <a:rPr kumimoji="0" lang="de-DE" altLang="ja-JP" sz="2000" b="1" i="1" u="none" strike="noStrike" cap="none" normalizeH="0" baseline="0" dirty="0" err="1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92D050"/>
                </a:solidFill>
                <a:effectLst/>
                <a:latin typeface="Franklin Gothic Medium" pitchFamily="34" charset="0"/>
                <a:ea typeface="Andale Sans UI" charset="0"/>
                <a:cs typeface="Tahoma" pitchFamily="34" charset="0"/>
              </a:rPr>
              <a:t>различной</a:t>
            </a:r>
            <a:r>
              <a:rPr kumimoji="0" lang="de-DE" altLang="ja-JP" sz="2000" b="1" i="1" u="none" strike="noStrike" cap="none" normalizeH="0" baseline="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92D050"/>
                </a:solidFill>
                <a:effectLst/>
                <a:latin typeface="Franklin Gothic Medium" pitchFamily="34" charset="0"/>
                <a:ea typeface="Andale Sans UI" charset="0"/>
                <a:cs typeface="Tahoma" pitchFamily="34" charset="0"/>
              </a:rPr>
              <a:t> </a:t>
            </a:r>
            <a:r>
              <a:rPr kumimoji="0" lang="de-DE" altLang="ja-JP" sz="2000" b="1" i="1" u="none" strike="noStrike" cap="none" normalizeH="0" baseline="0" dirty="0" err="1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92D050"/>
                </a:solidFill>
                <a:effectLst/>
                <a:latin typeface="Franklin Gothic Medium" pitchFamily="34" charset="0"/>
                <a:ea typeface="Andale Sans UI" charset="0"/>
                <a:cs typeface="Tahoma" pitchFamily="34" charset="0"/>
              </a:rPr>
              <a:t>направленности</a:t>
            </a:r>
            <a:r>
              <a:rPr kumimoji="0" lang="de-DE" altLang="ja-JP" sz="2000" b="1" i="1" u="none" strike="noStrike" cap="none" normalizeH="0" baseline="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92D050"/>
                </a:solidFill>
                <a:effectLst/>
                <a:latin typeface="Franklin Gothic Medium" pitchFamily="34" charset="0"/>
                <a:ea typeface="Andale Sans UI" charset="0"/>
                <a:cs typeface="Tahoma" pitchFamily="34" charset="0"/>
              </a:rPr>
              <a:t> </a:t>
            </a:r>
            <a:r>
              <a:rPr kumimoji="0" lang="de-DE" altLang="ja-JP" sz="2000" b="1" i="1" u="none" strike="noStrike" cap="none" normalizeH="0" baseline="0" dirty="0" err="1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92D050"/>
                </a:solidFill>
                <a:effectLst/>
                <a:latin typeface="Franklin Gothic Medium" pitchFamily="34" charset="0"/>
                <a:ea typeface="Andale Sans UI" charset="0"/>
                <a:cs typeface="Tahoma" pitchFamily="34" charset="0"/>
              </a:rPr>
              <a:t>объединены</a:t>
            </a:r>
            <a:r>
              <a:rPr lang="ru-RU" altLang="ja-JP" sz="2000" b="1" i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92D050"/>
                </a:solidFill>
                <a:latin typeface="Franklin Gothic Medium" pitchFamily="34" charset="0"/>
                <a:ea typeface="Andale Sans UI" charset="0"/>
                <a:cs typeface="Tahoma" pitchFamily="34" charset="0"/>
              </a:rPr>
              <a:t> </a:t>
            </a:r>
            <a:r>
              <a:rPr lang="ru-RU" altLang="ja-JP" sz="2000" b="1" i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92D050"/>
                </a:solidFill>
                <a:latin typeface="Franklin Gothic Medium" pitchFamily="34" charset="0"/>
                <a:ea typeface="Andale Sans UI" charset="0"/>
                <a:cs typeface="Tahoma" pitchFamily="34" charset="0"/>
              </a:rPr>
              <a:t> </a:t>
            </a:r>
            <a:r>
              <a:rPr kumimoji="0" lang="de-DE" altLang="ja-JP" sz="2000" b="1" i="1" u="none" strike="noStrike" cap="none" normalizeH="0" baseline="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92D050"/>
                </a:solidFill>
                <a:effectLst/>
                <a:latin typeface="Franklin Gothic Medium" pitchFamily="34" charset="0"/>
                <a:ea typeface="Andale Sans UI" charset="0"/>
                <a:cs typeface="Tahoma" pitchFamily="34" charset="0"/>
              </a:rPr>
              <a:t>в </a:t>
            </a:r>
            <a:r>
              <a:rPr kumimoji="0" lang="de-DE" altLang="ja-JP" sz="2000" b="1" i="1" u="none" strike="noStrike" cap="none" normalizeH="0" baseline="0" dirty="0" err="1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92D050"/>
                </a:solidFill>
                <a:effectLst/>
                <a:latin typeface="Franklin Gothic Medium" pitchFamily="34" charset="0"/>
                <a:ea typeface="Andale Sans UI" charset="0"/>
                <a:cs typeface="Tahoma" pitchFamily="34" charset="0"/>
              </a:rPr>
              <a:t>блоки</a:t>
            </a:r>
            <a:r>
              <a:rPr kumimoji="0" lang="de-DE" altLang="ja-JP" sz="2000" b="1" i="1" u="none" strike="noStrike" cap="none" normalizeH="0" baseline="0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92D050"/>
                </a:solidFill>
                <a:effectLst/>
                <a:latin typeface="Franklin Gothic Medium" pitchFamily="34" charset="0"/>
                <a:ea typeface="Andale Sans UI" charset="0"/>
                <a:cs typeface="Tahoma" pitchFamily="34" charset="0"/>
              </a:rPr>
              <a:t>:</a:t>
            </a:r>
            <a:endParaRPr kumimoji="0" lang="de-DE" altLang="ja-JP" sz="2000" b="1" i="1" u="none" strike="noStrike" cap="none" normalizeH="0" baseline="0" dirty="0" smtClean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rgbClr val="92D050"/>
              </a:solidFill>
              <a:effectLst/>
              <a:latin typeface="Franklin Gothic Medium" pitchFamily="34" charset="0"/>
            </a:endParaRPr>
          </a:p>
        </p:txBody>
      </p:sp>
      <p:pic>
        <p:nvPicPr>
          <p:cNvPr id="13315" name="Picture 5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 rot="21413395">
            <a:off x="681396" y="3380265"/>
            <a:ext cx="3584908" cy="2671686"/>
          </a:xfrm>
          <a:prstGeom prst="rect">
            <a:avLst/>
          </a:prstGeom>
          <a:ln w="228600" cap="sq" cmpd="thickThin">
            <a:solidFill>
              <a:schemeClr val="accent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148064" y="1988840"/>
            <a:ext cx="3672408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B050"/>
                </a:solidFill>
              </a:rPr>
              <a:t>Работа с данной программой проводится  при первостепенной роли учителя-логопеда по принципу тройственного взаимодействия: педагог, компьютер, ребёнок.</a:t>
            </a:r>
            <a:endParaRPr lang="ru-RU" sz="1600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7" t="16532" r="16869" b="18502"/>
          <a:stretch/>
        </p:blipFill>
        <p:spPr bwMode="auto">
          <a:xfrm>
            <a:off x="5292080" y="3789040"/>
            <a:ext cx="3274239" cy="2715238"/>
          </a:xfrm>
          <a:prstGeom prst="rect">
            <a:avLst/>
          </a:prstGeom>
          <a:ln w="228600" cap="sq" cmpd="thickThin">
            <a:solidFill>
              <a:schemeClr val="accent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1475656" y="2276872"/>
            <a:ext cx="2304256" cy="73574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  <a:latin typeface="Franklin Gothic Medium" pitchFamily="34" charset="0"/>
              </a:rPr>
              <a:t>  </a:t>
            </a:r>
            <a:r>
              <a:rPr lang="ru-RU" sz="1600" b="1" i="1" dirty="0" smtClean="0">
                <a:solidFill>
                  <a:srgbClr val="C00000"/>
                </a:solidFill>
                <a:latin typeface="Franklin Gothic Medium" pitchFamily="34" charset="0"/>
              </a:rPr>
              <a:t>М</a:t>
            </a:r>
            <a:r>
              <a:rPr lang="ru-RU" sz="1600" b="1" dirty="0" smtClean="0">
                <a:solidFill>
                  <a:srgbClr val="C00000"/>
                </a:solidFill>
                <a:latin typeface="Franklin Gothic Medium" pitchFamily="34" charset="0"/>
              </a:rPr>
              <a:t>О</a:t>
            </a:r>
            <a:r>
              <a:rPr lang="ru-RU" sz="1600" b="1" i="1" dirty="0" smtClean="0">
                <a:solidFill>
                  <a:srgbClr val="C00000"/>
                </a:solidFill>
                <a:latin typeface="Franklin Gothic Medium" pitchFamily="34" charset="0"/>
              </a:rPr>
              <a:t>ДУЛИ</a:t>
            </a:r>
            <a:r>
              <a:rPr lang="ru-RU" sz="1600" b="1" i="1" dirty="0" smtClean="0">
                <a:solidFill>
                  <a:schemeClr val="bg2">
                    <a:lumMod val="25000"/>
                  </a:schemeClr>
                </a:solidFill>
                <a:latin typeface="Franklin Gothic Medium" pitchFamily="34" charset="0"/>
              </a:rPr>
              <a:t>:</a:t>
            </a:r>
          </a:p>
        </p:txBody>
      </p:sp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96752"/>
            <a:ext cx="8568952" cy="86409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i="1" dirty="0" smtClean="0">
                <a:solidFill>
                  <a:srgbClr val="00B050"/>
                </a:solidFill>
                <a:latin typeface="Franklin Gothic Medium" pitchFamily="34" charset="0"/>
              </a:rPr>
              <a:t>направлен </a:t>
            </a:r>
            <a:r>
              <a:rPr lang="ru-RU" sz="2400" b="1" i="1" dirty="0">
                <a:solidFill>
                  <a:srgbClr val="00B050"/>
                </a:solidFill>
                <a:latin typeface="Franklin Gothic Medium" pitchFamily="34" charset="0"/>
              </a:rPr>
              <a:t>на коррекцию и </a:t>
            </a:r>
            <a:r>
              <a:rPr lang="ru-RU" sz="2400" b="1" i="1" dirty="0" smtClean="0">
                <a:solidFill>
                  <a:srgbClr val="00B050"/>
                </a:solidFill>
                <a:latin typeface="Franklin Gothic Medium" pitchFamily="34" charset="0"/>
              </a:rPr>
              <a:t>развитие </a:t>
            </a:r>
            <a:r>
              <a:rPr lang="ru-RU" sz="2400" b="1" i="1" dirty="0">
                <a:solidFill>
                  <a:srgbClr val="00B050"/>
                </a:solidFill>
                <a:latin typeface="Franklin Gothic Medium" pitchFamily="34" charset="0"/>
              </a:rPr>
              <a:t>просодических характеристик </a:t>
            </a:r>
            <a:r>
              <a:rPr lang="ru-RU" sz="2400" b="1" i="1" dirty="0" smtClean="0">
                <a:solidFill>
                  <a:srgbClr val="00B050"/>
                </a:solidFill>
                <a:latin typeface="Franklin Gothic Medium" pitchFamily="34" charset="0"/>
              </a:rPr>
              <a:t>речи и позволяет визуализировать :</a:t>
            </a:r>
            <a:endParaRPr lang="ru-RU" sz="2400" b="1" i="1" dirty="0">
              <a:solidFill>
                <a:srgbClr val="00B050"/>
              </a:solidFill>
              <a:latin typeface="Franklin Gothic Medium" pitchFamily="34" charset="0"/>
            </a:endParaRPr>
          </a:p>
        </p:txBody>
      </p:sp>
      <p:pic>
        <p:nvPicPr>
          <p:cNvPr id="14339" name="Picture 5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5484" t="3390" r="6589" b="3390"/>
          <a:stretch>
            <a:fillRect/>
          </a:stretch>
        </p:blipFill>
        <p:spPr>
          <a:xfrm>
            <a:off x="1043608" y="3429000"/>
            <a:ext cx="3392098" cy="2952744"/>
          </a:xfrm>
          <a:prstGeom prst="rect">
            <a:avLst/>
          </a:prstGeom>
          <a:ln w="2286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23528" y="260648"/>
            <a:ext cx="8640960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Блок «Просодика» </a:t>
            </a:r>
            <a:endParaRPr lang="ru-RU" sz="4000" dirty="0"/>
          </a:p>
        </p:txBody>
      </p:sp>
      <p:sp>
        <p:nvSpPr>
          <p:cNvPr id="13107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012160" y="2564904"/>
            <a:ext cx="2808312" cy="3816424"/>
          </a:xfrm>
          <a:ln w="762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ru-RU" sz="1700" b="1" i="1" dirty="0" smtClean="0">
                <a:solidFill>
                  <a:srgbClr val="00B050"/>
                </a:solidFill>
              </a:rPr>
              <a:t>длительность и силу речевого выдоха;</a:t>
            </a:r>
          </a:p>
          <a:p>
            <a:pPr eaLnBrk="1" hangingPunct="1">
              <a:lnSpc>
                <a:spcPct val="90000"/>
              </a:lnSpc>
            </a:pPr>
            <a:r>
              <a:rPr lang="ru-RU" sz="1700" b="1" i="1" dirty="0" smtClean="0">
                <a:solidFill>
                  <a:srgbClr val="00B050"/>
                </a:solidFill>
              </a:rPr>
              <a:t>громкость (интенсивность) голоса;</a:t>
            </a:r>
          </a:p>
          <a:p>
            <a:pPr>
              <a:lnSpc>
                <a:spcPct val="90000"/>
              </a:lnSpc>
            </a:pPr>
            <a:r>
              <a:rPr lang="ru-RU" sz="1700" b="1" i="1" dirty="0" smtClean="0">
                <a:solidFill>
                  <a:srgbClr val="00B050"/>
                </a:solidFill>
              </a:rPr>
              <a:t>интонационную выразительность речи;</a:t>
            </a:r>
          </a:p>
          <a:p>
            <a:pPr>
              <a:lnSpc>
                <a:spcPct val="90000"/>
              </a:lnSpc>
            </a:pPr>
            <a:r>
              <a:rPr lang="ru-RU" sz="1700" b="1" i="1" dirty="0" err="1" smtClean="0">
                <a:solidFill>
                  <a:srgbClr val="00B050"/>
                </a:solidFill>
              </a:rPr>
              <a:t>темпо-ритмическую</a:t>
            </a:r>
            <a:r>
              <a:rPr lang="ru-RU" sz="1700" b="1" i="1" dirty="0" smtClean="0">
                <a:solidFill>
                  <a:srgbClr val="00B050"/>
                </a:solidFill>
              </a:rPr>
              <a:t> организацию речи;</a:t>
            </a:r>
          </a:p>
          <a:p>
            <a:pPr eaLnBrk="1" hangingPunct="1">
              <a:lnSpc>
                <a:spcPct val="90000"/>
              </a:lnSpc>
            </a:pPr>
            <a:r>
              <a:rPr lang="ru-RU" sz="1700" b="1" i="1" dirty="0" smtClean="0">
                <a:solidFill>
                  <a:srgbClr val="00B050"/>
                </a:solidFill>
              </a:rPr>
              <a:t>четкость и разборчивость речи;</a:t>
            </a:r>
          </a:p>
          <a:p>
            <a:pPr>
              <a:lnSpc>
                <a:spcPct val="90000"/>
              </a:lnSpc>
            </a:pPr>
            <a:r>
              <a:rPr lang="ru-RU" sz="1700" b="1" i="1" dirty="0" smtClean="0">
                <a:solidFill>
                  <a:srgbClr val="00B050"/>
                </a:solidFill>
              </a:rPr>
              <a:t>тембр голоса.</a:t>
            </a:r>
          </a:p>
          <a:p>
            <a:pPr eaLnBrk="1" hangingPunct="1">
              <a:lnSpc>
                <a:spcPct val="90000"/>
              </a:lnSpc>
            </a:pPr>
            <a:endParaRPr lang="ru-RU" sz="2200" b="1" i="1" dirty="0" smtClean="0">
              <a:solidFill>
                <a:srgbClr val="3863DE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ru-RU" sz="2400" b="1" i="1" dirty="0" smtClean="0">
              <a:solidFill>
                <a:srgbClr val="3863D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31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31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131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31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131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31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6" grpId="0" build="p" autoUpdateAnimBg="0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5589240"/>
            <a:ext cx="496855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i="1" dirty="0">
              <a:solidFill>
                <a:schemeClr val="tx2"/>
              </a:solidFill>
            </a:endParaRPr>
          </a:p>
          <a:p>
            <a:pPr algn="ctr"/>
            <a:endParaRPr lang="ru-RU" sz="2800" b="1" i="1" dirty="0" smtClean="0">
              <a:solidFill>
                <a:srgbClr val="00B050"/>
              </a:solidFill>
              <a:latin typeface="Franklin Gothic Medium" pitchFamily="34" charset="0"/>
            </a:endParaRPr>
          </a:p>
          <a:p>
            <a:pPr algn="ctr"/>
            <a:endParaRPr lang="ru-RU" sz="2800" b="1" i="1" dirty="0" smtClean="0">
              <a:solidFill>
                <a:srgbClr val="00B050"/>
              </a:solidFill>
              <a:latin typeface="Franklin Gothic Medium" pitchFamily="34" charset="0"/>
            </a:endParaRPr>
          </a:p>
          <a:p>
            <a:pPr algn="ctr"/>
            <a:endParaRPr lang="ru-RU" sz="2800" b="1" i="1" dirty="0">
              <a:solidFill>
                <a:srgbClr val="00B050"/>
              </a:solidFill>
              <a:latin typeface="Franklin Gothic Medium" pitchFamily="34" charset="0"/>
            </a:endParaRPr>
          </a:p>
          <a:p>
            <a:pPr algn="ctr"/>
            <a:endParaRPr lang="ru-RU" sz="2800" b="1" i="1" dirty="0" smtClean="0">
              <a:solidFill>
                <a:srgbClr val="00B050"/>
              </a:solidFill>
              <a:latin typeface="Franklin Gothic Medium" pitchFamily="34" charset="0"/>
            </a:endParaRPr>
          </a:p>
          <a:p>
            <a:pPr algn="ctr"/>
            <a:endParaRPr lang="ru-RU" sz="2800" b="1" i="1" dirty="0">
              <a:solidFill>
                <a:srgbClr val="00B050"/>
              </a:solidFill>
              <a:latin typeface="Franklin Gothic Medium" pitchFamily="34" charset="0"/>
            </a:endParaRPr>
          </a:p>
          <a:p>
            <a:pPr algn="ctr"/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95936" y="5229200"/>
            <a:ext cx="4896544" cy="10895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ru-RU" b="1" i="1" dirty="0" smtClean="0">
                <a:solidFill>
                  <a:schemeClr val="bg1">
                    <a:lumMod val="50000"/>
                  </a:schemeClr>
                </a:solidFill>
              </a:rPr>
              <a:t> отработать плавный, длительный выдох; 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ru-RU" b="1" i="1" dirty="0" smtClean="0">
                <a:solidFill>
                  <a:schemeClr val="bg1">
                    <a:lumMod val="50000"/>
                  </a:schemeClr>
                </a:solidFill>
              </a:rPr>
              <a:t> отработать короткий, резкий выдох;</a:t>
            </a:r>
            <a:endParaRPr lang="ru-RU" b="1" i="1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ru-RU" b="1" i="1" dirty="0" smtClean="0">
                <a:solidFill>
                  <a:schemeClr val="bg1">
                    <a:lumMod val="50000"/>
                  </a:schemeClr>
                </a:solidFill>
              </a:rPr>
              <a:t> отслеживать момент включения  </a:t>
            </a:r>
          </a:p>
          <a:p>
            <a:pPr>
              <a:lnSpc>
                <a:spcPct val="90000"/>
              </a:lnSpc>
            </a:pPr>
            <a:r>
              <a:rPr lang="ru-RU" b="1" i="1" dirty="0" smtClean="0">
                <a:solidFill>
                  <a:schemeClr val="bg1">
                    <a:lumMod val="50000"/>
                  </a:schemeClr>
                </a:solidFill>
              </a:rPr>
              <a:t>  дыхательной или голосовой  активности.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59024" y="260648"/>
            <a:ext cx="8533456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Модуль «Дыхание» </a:t>
            </a:r>
          </a:p>
        </p:txBody>
      </p:sp>
      <p:sp>
        <p:nvSpPr>
          <p:cNvPr id="8" name="Овал 7"/>
          <p:cNvSpPr/>
          <p:nvPr/>
        </p:nvSpPr>
        <p:spPr>
          <a:xfrm>
            <a:off x="539552" y="1412776"/>
            <a:ext cx="2232248" cy="432792"/>
          </a:xfrm>
          <a:prstGeom prst="ellips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B05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Упражнения 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2132856"/>
            <a:ext cx="2448272" cy="97872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266700">
              <a:lnSpc>
                <a:spcPct val="90000"/>
              </a:lnSpc>
              <a:buAutoNum type="arabicParenR"/>
            </a:pPr>
            <a:r>
              <a:rPr lang="ru-RU" sz="1600" b="1" i="1" dirty="0" smtClean="0">
                <a:solidFill>
                  <a:schemeClr val="bg1">
                    <a:lumMod val="50000"/>
                  </a:schemeClr>
                </a:solidFill>
              </a:rPr>
              <a:t>«Ветерок»</a:t>
            </a:r>
          </a:p>
          <a:p>
            <a:pPr>
              <a:lnSpc>
                <a:spcPct val="90000"/>
              </a:lnSpc>
              <a:buAutoNum type="arabicParenR"/>
            </a:pPr>
            <a:r>
              <a:rPr lang="ru-RU" sz="1600" b="1" i="1" dirty="0" smtClean="0">
                <a:solidFill>
                  <a:schemeClr val="bg1">
                    <a:lumMod val="50000"/>
                  </a:schemeClr>
                </a:solidFill>
              </a:rPr>
              <a:t> «Одуванчик»</a:t>
            </a:r>
          </a:p>
          <a:p>
            <a:pPr>
              <a:lnSpc>
                <a:spcPct val="90000"/>
              </a:lnSpc>
              <a:buAutoNum type="arabicParenR"/>
            </a:pPr>
            <a:r>
              <a:rPr lang="ru-RU" sz="1600" b="1" i="1" dirty="0" smtClean="0">
                <a:solidFill>
                  <a:schemeClr val="bg1">
                    <a:lumMod val="50000"/>
                  </a:schemeClr>
                </a:solidFill>
              </a:rPr>
              <a:t> «Кораблик»</a:t>
            </a:r>
          </a:p>
          <a:p>
            <a:pPr>
              <a:lnSpc>
                <a:spcPct val="90000"/>
              </a:lnSpc>
              <a:buAutoNum type="arabicParenR"/>
            </a:pPr>
            <a:r>
              <a:rPr lang="ru-RU" sz="1600" b="1" i="1" dirty="0" smtClean="0">
                <a:solidFill>
                  <a:schemeClr val="bg1">
                    <a:lumMod val="50000"/>
                  </a:schemeClr>
                </a:solidFill>
              </a:rPr>
              <a:t> «Воздушный змей»</a:t>
            </a:r>
          </a:p>
        </p:txBody>
      </p:sp>
      <p:sp>
        <p:nvSpPr>
          <p:cNvPr id="10" name="Овал 9"/>
          <p:cNvSpPr/>
          <p:nvPr/>
        </p:nvSpPr>
        <p:spPr>
          <a:xfrm>
            <a:off x="4572000" y="4221088"/>
            <a:ext cx="4248472" cy="822305"/>
          </a:xfrm>
          <a:prstGeom prst="ellips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B050"/>
                </a:solidFill>
                <a:latin typeface="Franklin Gothic Medium" pitchFamily="34" charset="0"/>
              </a:rPr>
              <a:t>Упражнения данного модуля </a:t>
            </a:r>
          </a:p>
          <a:p>
            <a:pPr algn="ctr"/>
            <a:r>
              <a:rPr lang="ru-RU" sz="1600" b="1" i="1" dirty="0" smtClean="0">
                <a:solidFill>
                  <a:srgbClr val="00B050"/>
                </a:solidFill>
                <a:latin typeface="Franklin Gothic Medium" pitchFamily="34" charset="0"/>
              </a:rPr>
              <a:t>позволяют :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9" t="6250" r="22401" b="14323"/>
          <a:stretch/>
        </p:blipFill>
        <p:spPr bwMode="auto">
          <a:xfrm>
            <a:off x="467544" y="3717032"/>
            <a:ext cx="3024336" cy="2501897"/>
          </a:xfrm>
          <a:prstGeom prst="rect">
            <a:avLst/>
          </a:prstGeom>
          <a:ln w="228600" cap="sq" cmpd="thickThin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9" t="6510" r="17745" b="12760"/>
          <a:stretch/>
        </p:blipFill>
        <p:spPr bwMode="auto">
          <a:xfrm>
            <a:off x="4860032" y="1268760"/>
            <a:ext cx="3096344" cy="2368984"/>
          </a:xfrm>
          <a:prstGeom prst="rect">
            <a:avLst/>
          </a:prstGeom>
          <a:ln w="228600" cap="sq" cmpd="thickThin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3968" y="1988841"/>
            <a:ext cx="4464496" cy="1661993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4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itchFamily="34" charset="0"/>
              </a:rPr>
              <a:t> Отрабатывать слитное плавное произнесение слогов, слов и фраз;</a:t>
            </a:r>
          </a:p>
          <a:p>
            <a:pPr>
              <a:buFont typeface="Wingdings" pitchFamily="2" charset="2"/>
              <a:buChar char="Ø"/>
            </a:pPr>
            <a:r>
              <a:rPr lang="ru-RU" sz="14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itchFamily="34" charset="0"/>
              </a:rPr>
              <a:t> работать над чёткостью и разборчивостью речи;</a:t>
            </a:r>
          </a:p>
          <a:p>
            <a:pPr>
              <a:buFont typeface="Wingdings" pitchFamily="2" charset="2"/>
              <a:buChar char="Ø"/>
            </a:pPr>
            <a:r>
              <a:rPr lang="ru-RU" sz="14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itchFamily="34" charset="0"/>
              </a:rPr>
              <a:t> работать над длительностью и силой ротового выдоха и фонации на основе гласных и согласных звуков.</a:t>
            </a:r>
          </a:p>
          <a:p>
            <a:pPr algn="ctr"/>
            <a:endParaRPr lang="ru-RU" b="1" i="1" dirty="0" smtClean="0">
              <a:solidFill>
                <a:srgbClr val="00B050"/>
              </a:solidFill>
              <a:latin typeface="Franklin Gothic Medium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71600" y="1988840"/>
            <a:ext cx="1872208" cy="97872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buAutoNum type="arabicParenR"/>
            </a:pPr>
            <a:r>
              <a:rPr lang="ru-RU" sz="16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«Рыбка»</a:t>
            </a:r>
          </a:p>
          <a:p>
            <a:pPr marL="342900" indent="-342900">
              <a:lnSpc>
                <a:spcPct val="90000"/>
              </a:lnSpc>
              <a:buAutoNum type="arabicParenR"/>
            </a:pPr>
            <a:r>
              <a:rPr lang="ru-RU" sz="16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«Облако»</a:t>
            </a:r>
          </a:p>
          <a:p>
            <a:pPr marL="342900" indent="-342900">
              <a:lnSpc>
                <a:spcPct val="90000"/>
              </a:lnSpc>
              <a:buAutoNum type="arabicParenR"/>
            </a:pPr>
            <a:r>
              <a:rPr lang="ru-RU" sz="16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«Пузыри»</a:t>
            </a:r>
          </a:p>
          <a:p>
            <a:pPr marL="342900" indent="-342900">
              <a:lnSpc>
                <a:spcPct val="90000"/>
              </a:lnSpc>
              <a:buAutoNum type="arabicParenR"/>
            </a:pPr>
            <a:r>
              <a:rPr lang="ru-RU" sz="16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«Часы»</a:t>
            </a:r>
          </a:p>
        </p:txBody>
      </p:sp>
      <p:sp>
        <p:nvSpPr>
          <p:cNvPr id="15" name="Овал 14"/>
          <p:cNvSpPr/>
          <p:nvPr/>
        </p:nvSpPr>
        <p:spPr>
          <a:xfrm>
            <a:off x="4716016" y="1052736"/>
            <a:ext cx="3672408" cy="735747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B050"/>
                </a:solidFill>
                <a:latin typeface="Franklin Gothic Medium" pitchFamily="34" charset="0"/>
              </a:rPr>
              <a:t>Упражнения данного модуля </a:t>
            </a:r>
          </a:p>
          <a:p>
            <a:pPr algn="ctr"/>
            <a:r>
              <a:rPr lang="ru-RU" sz="1400" b="1" i="1" dirty="0" smtClean="0">
                <a:solidFill>
                  <a:srgbClr val="00B050"/>
                </a:solidFill>
                <a:latin typeface="Franklin Gothic Medium" pitchFamily="34" charset="0"/>
              </a:rPr>
              <a:t>позволяют :</a:t>
            </a:r>
          </a:p>
        </p:txBody>
      </p:sp>
      <p:sp>
        <p:nvSpPr>
          <p:cNvPr id="10" name="Овал 9"/>
          <p:cNvSpPr/>
          <p:nvPr/>
        </p:nvSpPr>
        <p:spPr>
          <a:xfrm>
            <a:off x="827584" y="1196752"/>
            <a:ext cx="2016224" cy="519351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00B05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Упражнения </a:t>
            </a:r>
            <a:r>
              <a:rPr lang="ru-RU" b="1" i="1" dirty="0" smtClean="0">
                <a:solidFill>
                  <a:srgbClr val="00B05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67544" y="260648"/>
            <a:ext cx="8424936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Модуль «Слитность» </a:t>
            </a:r>
          </a:p>
        </p:txBody>
      </p:sp>
      <p:pic>
        <p:nvPicPr>
          <p:cNvPr id="11" name="Рисунок 10"/>
          <p:cNvPicPr/>
          <p:nvPr/>
        </p:nvPicPr>
        <p:blipFill rotWithShape="1">
          <a:blip r:embed="rId2" cstate="print"/>
          <a:srcRect l="20833" t="21095" r="18429" b="12772"/>
          <a:stretch/>
        </p:blipFill>
        <p:spPr bwMode="auto">
          <a:xfrm>
            <a:off x="5004048" y="4149080"/>
            <a:ext cx="3384376" cy="2016224"/>
          </a:xfrm>
          <a:prstGeom prst="rect">
            <a:avLst/>
          </a:prstGeom>
          <a:ln w="228600" cap="sq" cmpd="thickThin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3" cstate="print"/>
          <a:srcRect l="21645" t="15362" r="22623" b="13253"/>
          <a:stretch/>
        </p:blipFill>
        <p:spPr bwMode="auto">
          <a:xfrm>
            <a:off x="683568" y="3573016"/>
            <a:ext cx="3024336" cy="2713920"/>
          </a:xfrm>
          <a:prstGeom prst="rect">
            <a:avLst/>
          </a:prstGeom>
          <a:ln w="228600" cap="sq" cmpd="thickThin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76672"/>
            <a:ext cx="8784976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Модуль «Ритм»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2276872"/>
            <a:ext cx="2808312" cy="86793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buAutoNum type="arabicParenR"/>
            </a:pPr>
            <a:r>
              <a:rPr lang="ru-RU" sz="14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«Машина» (2 картинки)</a:t>
            </a:r>
          </a:p>
          <a:p>
            <a:pPr marL="342900" indent="-342900">
              <a:lnSpc>
                <a:spcPct val="90000"/>
              </a:lnSpc>
              <a:buAutoNum type="arabicParenR"/>
            </a:pPr>
            <a:r>
              <a:rPr lang="ru-RU" sz="14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«Пирамидка» (2 картинки)</a:t>
            </a:r>
          </a:p>
          <a:p>
            <a:pPr marL="342900" indent="-342900">
              <a:lnSpc>
                <a:spcPct val="90000"/>
              </a:lnSpc>
              <a:buAutoNum type="arabicParenR"/>
            </a:pPr>
            <a:r>
              <a:rPr lang="ru-RU" sz="14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«Мозаика» (10 картинок)</a:t>
            </a:r>
          </a:p>
          <a:p>
            <a:pPr marL="342900" indent="-342900">
              <a:lnSpc>
                <a:spcPct val="90000"/>
              </a:lnSpc>
              <a:buAutoNum type="arabicParenR"/>
            </a:pPr>
            <a:r>
              <a:rPr lang="ru-RU" sz="14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«Дом» (2 картинки)</a:t>
            </a:r>
          </a:p>
        </p:txBody>
      </p:sp>
      <p:sp>
        <p:nvSpPr>
          <p:cNvPr id="6" name="Овал 5"/>
          <p:cNvSpPr/>
          <p:nvPr/>
        </p:nvSpPr>
        <p:spPr>
          <a:xfrm rot="10800000" flipV="1">
            <a:off x="6156176" y="1556792"/>
            <a:ext cx="2808312" cy="605909"/>
          </a:xfrm>
          <a:prstGeom prst="ellipse">
            <a:avLst/>
          </a:prstGeom>
          <a:ln w="952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100" b="1" i="1" dirty="0" smtClean="0">
                <a:solidFill>
                  <a:srgbClr val="00B050"/>
                </a:solidFill>
                <a:latin typeface="Franklin Gothic Medium" pitchFamily="34" charset="0"/>
              </a:rPr>
              <a:t>Упражнения данного модуля </a:t>
            </a:r>
          </a:p>
          <a:p>
            <a:pPr algn="ctr"/>
            <a:r>
              <a:rPr lang="ru-RU" sz="1100" b="1" i="1" dirty="0" smtClean="0">
                <a:solidFill>
                  <a:srgbClr val="00B050"/>
                </a:solidFill>
                <a:latin typeface="Franklin Gothic Medium" pitchFamily="34" charset="0"/>
              </a:rPr>
              <a:t>позволяют 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588224" y="2564904"/>
            <a:ext cx="2376264" cy="28931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работать над темпо-ритмической и слоговой структурой слова;</a:t>
            </a:r>
          </a:p>
          <a:p>
            <a:pP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работать над четкостью и разборчивостью речи.</a:t>
            </a:r>
          </a:p>
          <a:p>
            <a:pP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Способствуют подготовке ребёнка к восприятию интонационной выразительности.</a:t>
            </a:r>
          </a:p>
          <a:p>
            <a:pP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Создают предпосылки для усвоения логического ударения и правильного  чтения фразы.</a:t>
            </a:r>
          </a:p>
        </p:txBody>
      </p:sp>
      <p:sp>
        <p:nvSpPr>
          <p:cNvPr id="9" name="Овал 8"/>
          <p:cNvSpPr/>
          <p:nvPr/>
        </p:nvSpPr>
        <p:spPr>
          <a:xfrm>
            <a:off x="539552" y="1484784"/>
            <a:ext cx="2520280" cy="476071"/>
          </a:xfrm>
          <a:prstGeom prst="ellipse">
            <a:avLst/>
          </a:prstGeom>
          <a:ln w="952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B05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Упражнения </a:t>
            </a:r>
            <a:r>
              <a:rPr lang="ru-RU" sz="1600" b="1" i="1" dirty="0" smtClean="0">
                <a:solidFill>
                  <a:srgbClr val="00B05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  <a:endParaRPr lang="ru-RU" sz="1600" dirty="0">
              <a:solidFill>
                <a:srgbClr val="00B050"/>
              </a:solidFill>
            </a:endParaRPr>
          </a:p>
        </p:txBody>
      </p:sp>
      <p:pic>
        <p:nvPicPr>
          <p:cNvPr id="13" name="Рисунок 12"/>
          <p:cNvPicPr/>
          <p:nvPr/>
        </p:nvPicPr>
        <p:blipFill rotWithShape="1">
          <a:blip r:embed="rId3" cstate="print"/>
          <a:srcRect l="16196" t="9797" r="16939" b="10951"/>
          <a:stretch/>
        </p:blipFill>
        <p:spPr bwMode="auto">
          <a:xfrm>
            <a:off x="3635896" y="1922085"/>
            <a:ext cx="2304256" cy="1521296"/>
          </a:xfrm>
          <a:prstGeom prst="rect">
            <a:avLst/>
          </a:prstGeom>
          <a:ln w="228600" cap="sq" cmpd="thickThin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/>
          <p:cNvPicPr/>
          <p:nvPr/>
        </p:nvPicPr>
        <p:blipFill rotWithShape="1">
          <a:blip r:embed="rId4" cstate="print"/>
          <a:srcRect l="15865" t="15678" r="31730" b="17048"/>
          <a:stretch/>
        </p:blipFill>
        <p:spPr bwMode="auto">
          <a:xfrm>
            <a:off x="3851920" y="4149080"/>
            <a:ext cx="2448272" cy="2088232"/>
          </a:xfrm>
          <a:prstGeom prst="rect">
            <a:avLst/>
          </a:prstGeom>
          <a:ln w="228600" cap="sq" cmpd="thickThin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/>
          <p:cNvPicPr/>
          <p:nvPr/>
        </p:nvPicPr>
        <p:blipFill rotWithShape="1">
          <a:blip r:embed="rId5" cstate="print"/>
          <a:srcRect l="18461" t="8357" r="20769" b="25282"/>
          <a:stretch/>
        </p:blipFill>
        <p:spPr bwMode="auto">
          <a:xfrm>
            <a:off x="467544" y="3861048"/>
            <a:ext cx="2736304" cy="2448272"/>
          </a:xfrm>
          <a:prstGeom prst="rect">
            <a:avLst/>
          </a:prstGeom>
          <a:ln w="228600" cap="sq" cmpd="thickThin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20072" y="1916832"/>
            <a:ext cx="3024336" cy="455509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Визуально зафиксировать и измерить частотные характеристики  речи ребёнка с целью их дальнейшей коррекции;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Определить приемлемый частотный диапазон у детей с нарушением фонации;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Визуализировать нарушения тембра;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Позволяют построить вокальные задания  для развития голосового аппарата ребёнка;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Способствуют развитию интонационной выразительности речи.</a:t>
            </a:r>
          </a:p>
          <a:p>
            <a:pPr algn="ctr"/>
            <a:endParaRPr lang="ru-RU" b="1" i="1" dirty="0" smtClean="0">
              <a:solidFill>
                <a:srgbClr val="00B050"/>
              </a:solidFill>
              <a:latin typeface="Franklin Gothic Medium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5536" y="260648"/>
            <a:ext cx="828092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Модуль «Тембр»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83568" y="1844824"/>
            <a:ext cx="3600400" cy="75713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ctr">
              <a:lnSpc>
                <a:spcPct val="90000"/>
              </a:lnSpc>
              <a:buAutoNum type="arabicParenR"/>
            </a:pPr>
            <a:r>
              <a:rPr lang="ru-RU" sz="16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«Муравей»</a:t>
            </a:r>
          </a:p>
          <a:p>
            <a:pPr marL="342900" indent="-342900" algn="ctr">
              <a:lnSpc>
                <a:spcPct val="90000"/>
              </a:lnSpc>
              <a:buAutoNum type="arabicParenR"/>
            </a:pPr>
            <a:r>
              <a:rPr lang="ru-RU" sz="16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«Самолётик»</a:t>
            </a:r>
          </a:p>
          <a:p>
            <a:pPr marL="342900" indent="-342900" algn="ctr">
              <a:lnSpc>
                <a:spcPct val="90000"/>
              </a:lnSpc>
              <a:buAutoNum type="arabicParenR"/>
            </a:pPr>
            <a:r>
              <a:rPr lang="ru-RU" sz="16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«Клоун»</a:t>
            </a:r>
          </a:p>
        </p:txBody>
      </p:sp>
      <p:sp>
        <p:nvSpPr>
          <p:cNvPr id="15" name="Овал 14"/>
          <p:cNvSpPr/>
          <p:nvPr/>
        </p:nvSpPr>
        <p:spPr>
          <a:xfrm>
            <a:off x="4860032" y="1052736"/>
            <a:ext cx="3888432" cy="735747"/>
          </a:xfrm>
          <a:prstGeom prst="ellipse">
            <a:avLst/>
          </a:prstGeom>
          <a:ln w="952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B050"/>
                </a:solidFill>
                <a:latin typeface="Franklin Gothic Medium" pitchFamily="34" charset="0"/>
              </a:rPr>
              <a:t>С помощью упражнений  данного модуля  можно :</a:t>
            </a:r>
          </a:p>
        </p:txBody>
      </p:sp>
      <p:sp>
        <p:nvSpPr>
          <p:cNvPr id="7" name="Овал 6"/>
          <p:cNvSpPr/>
          <p:nvPr/>
        </p:nvSpPr>
        <p:spPr>
          <a:xfrm>
            <a:off x="827584" y="1124744"/>
            <a:ext cx="2736304" cy="519351"/>
          </a:xfrm>
          <a:prstGeom prst="ellipse">
            <a:avLst/>
          </a:prstGeom>
          <a:ln w="952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B05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ru-RU" sz="1600" b="1" i="1" dirty="0" smtClean="0">
                <a:solidFill>
                  <a:srgbClr val="00B05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Упражнения :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 l="47047" t="21215" r="8067" b="24245"/>
          <a:stretch>
            <a:fillRect/>
          </a:stretch>
        </p:blipFill>
        <p:spPr bwMode="auto">
          <a:xfrm>
            <a:off x="827584" y="3068960"/>
            <a:ext cx="3456384" cy="3274469"/>
          </a:xfrm>
          <a:prstGeom prst="rect">
            <a:avLst/>
          </a:prstGeom>
          <a:ln w="2286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2476</TotalTime>
  <Words>1186</Words>
  <Application>Microsoft Office PowerPoint</Application>
  <PresentationFormat>Экран (4:3)</PresentationFormat>
  <Paragraphs>237</Paragraphs>
  <Slides>23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ИГРЫ ДЛЯ ТИГРЫ</vt:lpstr>
      <vt:lpstr>Презентация PowerPoint</vt:lpstr>
      <vt:lpstr>Программа позволяет эффективно работать  с детьми старшего дошкольного, младшего школьного возраста, других возрастов (при условии ее адаптации) над формированием:</vt:lpstr>
      <vt:lpstr>Программа включает более 50 упражнений различного уровня сложности, направленных на коррекцию тех или иных отклонений в развитии речи.</vt:lpstr>
      <vt:lpstr>направлен на коррекцию и развитие просодических характеристик речи и позволяет визуализировать :</vt:lpstr>
      <vt:lpstr>Презентация PowerPoint</vt:lpstr>
      <vt:lpstr>Презентация PowerPoint</vt:lpstr>
      <vt:lpstr>Презентация PowerPoint</vt:lpstr>
      <vt:lpstr>Презентация PowerPoint</vt:lpstr>
      <vt:lpstr>Принцип работы блока  основан на интерактивном общении с компьютером с использованием микрофона.</vt:lpstr>
      <vt:lpstr>Блок «Звукопроизношение»</vt:lpstr>
      <vt:lpstr>Работа с упражнениями блока способствует развитию:</vt:lpstr>
      <vt:lpstr>направлен на коррекцию и развитие фонематических процессов у детей</vt:lpstr>
      <vt:lpstr>Презентация PowerPoint</vt:lpstr>
      <vt:lpstr>Презентация PowerPoint</vt:lpstr>
      <vt:lpstr>Презентация PowerPoint</vt:lpstr>
      <vt:lpstr>Презентация PowerPoint</vt:lpstr>
      <vt:lpstr> упражнения блока направлены на преодоление нарушений языкового развития дошкольников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ИГРЫ ДЛЯ ТИГРЫ</dc:title>
  <dc:creator>Admin</dc:creator>
  <cp:lastModifiedBy>XTreme.ws</cp:lastModifiedBy>
  <cp:revision>256</cp:revision>
  <dcterms:created xsi:type="dcterms:W3CDTF">2016-01-06T17:38:57Z</dcterms:created>
  <dcterms:modified xsi:type="dcterms:W3CDTF">2016-05-05T09:43:43Z</dcterms:modified>
</cp:coreProperties>
</file>