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7" r:id="rId7"/>
    <p:sldId id="317" r:id="rId8"/>
    <p:sldId id="289" r:id="rId9"/>
    <p:sldId id="319" r:id="rId10"/>
    <p:sldId id="290" r:id="rId11"/>
    <p:sldId id="291" r:id="rId12"/>
    <p:sldId id="261" r:id="rId13"/>
    <p:sldId id="309" r:id="rId14"/>
    <p:sldId id="308" r:id="rId15"/>
    <p:sldId id="310" r:id="rId16"/>
    <p:sldId id="311" r:id="rId17"/>
    <p:sldId id="314" r:id="rId18"/>
    <p:sldId id="312" r:id="rId19"/>
    <p:sldId id="307" r:id="rId20"/>
    <p:sldId id="316" r:id="rId21"/>
    <p:sldId id="268" r:id="rId22"/>
    <p:sldId id="300" r:id="rId23"/>
    <p:sldId id="282" r:id="rId24"/>
    <p:sldId id="285" r:id="rId25"/>
    <p:sldId id="302" r:id="rId26"/>
    <p:sldId id="320" r:id="rId27"/>
    <p:sldId id="322" r:id="rId28"/>
    <p:sldId id="301" r:id="rId29"/>
    <p:sldId id="31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565" autoAdjust="0"/>
  </p:normalViewPr>
  <p:slideViewPr>
    <p:cSldViewPr>
      <p:cViewPr varScale="1">
        <p:scale>
          <a:sx n="50" d="100"/>
          <a:sy n="50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9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928D9F-BAC6-40F2-B3E8-1C6B44A1D69A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761D69-4339-4B9F-A78B-7E05B50011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31.jpeg"/><Relationship Id="rId3" Type="http://schemas.openxmlformats.org/officeDocument/2006/relationships/hyperlink" Target="http://images.yandex.ru/yandsearch?p=2&amp;text=%D0%BA%D0%B0%D1%80%D1%82%D0%B8%D0%BD%D0%BA%D0%B0%20%D0%B1%D0%B0%D0%BD%D0%BA%D0%B8,%20%D1%81%D1%82%D0%B0%D0%BA%D0%B0%D0%BD%D0%B0&amp;img_url=http://us.cdn4.123rf.com/168nwm/boroda/boroda1009/boroda100900011/7685490-the-only-closed-glass-jar-with-honey-isolated-on-white-background.jpg&amp;pos=65&amp;rpt=simage" TargetMode="External"/><Relationship Id="rId7" Type="http://schemas.openxmlformats.org/officeDocument/2006/relationships/image" Target="../media/image26.jpeg"/><Relationship Id="rId12" Type="http://schemas.openxmlformats.org/officeDocument/2006/relationships/image" Target="../media/image30.jpeg"/><Relationship Id="rId2" Type="http://schemas.openxmlformats.org/officeDocument/2006/relationships/hyperlink" Target="http://www.solnet.ee/sol/004/rr_16_f01.html" TargetMode="External"/><Relationship Id="rId16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11" Type="http://schemas.openxmlformats.org/officeDocument/2006/relationships/image" Target="../media/image29.jpeg"/><Relationship Id="rId5" Type="http://schemas.openxmlformats.org/officeDocument/2006/relationships/hyperlink" Target="http://images.yandex.ru/yandsearch?icolor=white&amp;p=11&amp;text=%D0%BA%D0%B0%D1%80%D1%82%D0%B8%D0%BD%D0%BA%D0%B0%20%D0%BA%D0%B0%D0%BF%D0%BB%D0%B8&amp;img_url=http://www.interface.ru/iarticle/img/19243_44372925.jpg&amp;pos=358&amp;rpt=simage" TargetMode="External"/><Relationship Id="rId15" Type="http://schemas.openxmlformats.org/officeDocument/2006/relationships/image" Target="../media/image33.jpeg"/><Relationship Id="rId10" Type="http://schemas.openxmlformats.org/officeDocument/2006/relationships/image" Target="../media/image28.jpeg"/><Relationship Id="rId4" Type="http://schemas.openxmlformats.org/officeDocument/2006/relationships/image" Target="../media/image24.jpeg"/><Relationship Id="rId9" Type="http://schemas.openxmlformats.org/officeDocument/2006/relationships/image" Target="../media/image27.jpeg"/><Relationship Id="rId14" Type="http://schemas.openxmlformats.org/officeDocument/2006/relationships/image" Target="../media/image3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olnet.ee/sol/004/rr_15_s0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olnet.ee/sol/004/rr_15_s01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://www.solnet.ee/sol/004/rr_035_l02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edlib.ru/books1/5/0231/image07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www.pedlib.ru/books1/5/0231/image080.j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24847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> </a:t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 smtClean="0">
                <a:latin typeface="Arial Black" pitchFamily="34" charset="0"/>
              </a:rPr>
              <a:t/>
            </a:r>
            <a:br>
              <a:rPr lang="ru-RU" sz="4000" dirty="0" smtClean="0">
                <a:latin typeface="Arial Black" pitchFamily="34" charset="0"/>
              </a:rPr>
            </a:br>
            <a:r>
              <a:rPr lang="ru-RU" sz="4000" dirty="0">
                <a:latin typeface="Arial Black" pitchFamily="34" charset="0"/>
              </a:rPr>
              <a:t/>
            </a:r>
            <a:br>
              <a:rPr lang="ru-RU" sz="4000" dirty="0">
                <a:latin typeface="Arial Black" pitchFamily="34" charset="0"/>
              </a:rPr>
            </a:b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5733256"/>
            <a:ext cx="5400600" cy="1124744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Учитель-логопед 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Arial Black" pitchFamily="34" charset="0"/>
              </a:rPr>
              <a:t>МБДОУ №162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Антишина О.Н.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>г. Архангельск</a:t>
            </a:r>
          </a:p>
          <a:p>
            <a:pPr algn="ctr"/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92696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Использование наглядных моделей в работе над словообразованием с детьми с ОНР. 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притяжательных прилагательных с суффиксом </a:t>
            </a:r>
            <a:r>
              <a:rPr lang="ru-RU" b="1" dirty="0" smtClean="0">
                <a:latin typeface="Arial Black" pitchFamily="34" charset="0"/>
              </a:rPr>
              <a:t>-ин-. (</a:t>
            </a:r>
            <a:r>
              <a:rPr lang="ru-RU" dirty="0" smtClean="0"/>
              <a:t>тетин, дядин</a:t>
            </a:r>
            <a:r>
              <a:rPr lang="ru-RU" b="1" dirty="0" smtClean="0">
                <a:latin typeface="Arial Black" pitchFamily="34" charset="0"/>
              </a:rPr>
              <a:t>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Arial Black" pitchFamily="34" charset="0"/>
              </a:rPr>
              <a:t>модели</a:t>
            </a:r>
            <a:endParaRPr lang="ru-RU" sz="5400" dirty="0"/>
          </a:p>
        </p:txBody>
      </p:sp>
      <p:pic>
        <p:nvPicPr>
          <p:cNvPr id="27649" name="Рисунок 134" descr="IMG_0023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1187624" y="2276872"/>
            <a:ext cx="1181472" cy="1728192"/>
          </a:xfrm>
          <a:prstGeom prst="rect">
            <a:avLst/>
          </a:prstGeom>
          <a:noFill/>
        </p:spPr>
      </p:pic>
      <p:pic>
        <p:nvPicPr>
          <p:cNvPr id="27651" name="Рисунок 1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725144"/>
            <a:ext cx="864096" cy="15121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6" name="Плюс 5"/>
          <p:cNvSpPr/>
          <p:nvPr/>
        </p:nvSpPr>
        <p:spPr>
          <a:xfrm>
            <a:off x="899592" y="2924944"/>
            <a:ext cx="720080" cy="648072"/>
          </a:xfrm>
          <a:prstGeom prst="mathPlus">
            <a:avLst>
              <a:gd name="adj1" fmla="val 9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люс 7"/>
          <p:cNvSpPr/>
          <p:nvPr/>
        </p:nvSpPr>
        <p:spPr>
          <a:xfrm>
            <a:off x="1619672" y="5157192"/>
            <a:ext cx="648072" cy="648072"/>
          </a:xfrm>
          <a:prstGeom prst="mathPlus">
            <a:avLst>
              <a:gd name="adj1" fmla="val 142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0" name="Picture 2" descr="C:\Users\андрей\Desktop\iCA4P2BW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24944"/>
            <a:ext cx="1008112" cy="864096"/>
          </a:xfrm>
          <a:prstGeom prst="rect">
            <a:avLst/>
          </a:prstGeom>
          <a:noFill/>
        </p:spPr>
      </p:pic>
      <p:pic>
        <p:nvPicPr>
          <p:cNvPr id="2051" name="Picture 3" descr="C:\Users\андрей\Desktop\iCATHIUK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5013176"/>
            <a:ext cx="1105991" cy="122413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059832" y="2708920"/>
            <a:ext cx="1418456" cy="72008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люс 12"/>
          <p:cNvSpPr/>
          <p:nvPr/>
        </p:nvSpPr>
        <p:spPr>
          <a:xfrm>
            <a:off x="4572000" y="2708920"/>
            <a:ext cx="720080" cy="648072"/>
          </a:xfrm>
          <a:prstGeom prst="mathPlus">
            <a:avLst>
              <a:gd name="adj1" fmla="val 9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Равно 16"/>
          <p:cNvSpPr/>
          <p:nvPr/>
        </p:nvSpPr>
        <p:spPr>
          <a:xfrm>
            <a:off x="6156176" y="2780928"/>
            <a:ext cx="770384" cy="504056"/>
          </a:xfrm>
          <a:prstGeom prst="mathEqual">
            <a:avLst>
              <a:gd name="adj1" fmla="val 15745"/>
              <a:gd name="adj2" fmla="val 155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48264" y="2636912"/>
            <a:ext cx="1418456" cy="69837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172400" y="2636912"/>
            <a:ext cx="720080" cy="69837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5436096" y="5013176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Black" pitchFamily="34" charset="0"/>
              </a:rPr>
              <a:t>и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н</a:t>
            </a:r>
            <a:endParaRPr lang="ru-RU" dirty="0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148064" y="2636912"/>
            <a:ext cx="1060704" cy="914400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7885384" cy="583264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sz="6000" dirty="0" smtClean="0">
                <a:latin typeface="Arial Black" pitchFamily="34" charset="0"/>
              </a:rPr>
              <a:t/>
            </a:r>
            <a:br>
              <a:rPr lang="ru-RU" sz="6000" dirty="0" smtClean="0">
                <a:latin typeface="Arial Black" pitchFamily="34" charset="0"/>
              </a:rPr>
            </a:br>
            <a:r>
              <a:rPr lang="ru-RU" sz="6000" dirty="0" smtClean="0">
                <a:latin typeface="Arial Black" pitchFamily="34" charset="0"/>
              </a:rPr>
              <a:t/>
            </a:r>
            <a:br>
              <a:rPr lang="ru-RU" sz="6000" dirty="0" smtClean="0">
                <a:latin typeface="Arial Black" pitchFamily="34" charset="0"/>
              </a:rPr>
            </a:br>
            <a:r>
              <a:rPr lang="ru-RU" sz="6000" dirty="0" smtClean="0">
                <a:latin typeface="Arial Black" pitchFamily="34" charset="0"/>
              </a:rPr>
              <a:t/>
            </a:r>
            <a:br>
              <a:rPr lang="ru-RU" sz="6000" dirty="0" smtClean="0">
                <a:latin typeface="Arial Black" pitchFamily="34" charset="0"/>
              </a:rPr>
            </a:br>
            <a:r>
              <a:rPr lang="ru-RU" sz="6000" dirty="0" smtClean="0">
                <a:latin typeface="Arial Black" pitchFamily="34" charset="0"/>
              </a:rPr>
              <a:t/>
            </a:r>
            <a:br>
              <a:rPr lang="ru-RU" sz="6000" dirty="0" smtClean="0">
                <a:latin typeface="Arial Black" pitchFamily="34" charset="0"/>
              </a:rPr>
            </a:br>
            <a:r>
              <a:rPr lang="ru-RU" sz="6000" dirty="0" smtClean="0">
                <a:latin typeface="Arial Black" pitchFamily="34" charset="0"/>
              </a:rPr>
              <a:t/>
            </a:r>
            <a:br>
              <a:rPr lang="ru-RU" sz="6000" dirty="0" smtClean="0">
                <a:latin typeface="Arial Black" pitchFamily="34" charset="0"/>
              </a:rPr>
            </a:br>
            <a:r>
              <a:rPr lang="ru-RU" sz="6000" dirty="0" smtClean="0">
                <a:latin typeface="Arial Black" pitchFamily="34" charset="0"/>
              </a:rPr>
              <a:t>             Модели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>притяжательные прилагательные с суффиксом  </a:t>
            </a:r>
            <a:r>
              <a:rPr lang="ru-RU" sz="310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-ин -, </a:t>
            </a: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smtClean="0">
                <a:effectLst/>
              </a:rPr>
              <a:t/>
            </a:r>
            <a:br>
              <a:rPr lang="ru-RU" sz="2200" dirty="0" smtClean="0">
                <a:effectLst/>
              </a:rPr>
            </a:br>
            <a:r>
              <a:rPr lang="ru-RU" sz="2200" dirty="0" err="1" smtClean="0">
                <a:solidFill>
                  <a:schemeClr val="tx1"/>
                </a:solidFill>
                <a:effectLst/>
              </a:rPr>
              <a:t>кошкин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>,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>утиный,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Дом для кошки - </a:t>
            </a:r>
            <a:r>
              <a:rPr lang="ru-RU" sz="2000" dirty="0" err="1" smtClean="0">
                <a:solidFill>
                  <a:schemeClr val="tx1"/>
                </a:solidFill>
              </a:rPr>
              <a:t>кошкин</a:t>
            </a:r>
            <a:r>
              <a:rPr lang="ru-RU" sz="2000" dirty="0" smtClean="0">
                <a:solidFill>
                  <a:schemeClr val="tx1"/>
                </a:solidFill>
              </a:rPr>
              <a:t>.       Клюв  утки - утиный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200" dirty="0">
              <a:effectLst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39552" y="3573016"/>
            <a:ext cx="1276728" cy="626368"/>
          </a:xfrm>
          <a:prstGeom prst="triangle">
            <a:avLst>
              <a:gd name="adj" fmla="val 482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6" name="Picture 4" descr="C:\Users\андрей\Desktop\iCASMQ2V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645024"/>
            <a:ext cx="1057275" cy="1428750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755576" y="4221088"/>
            <a:ext cx="91440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948536" y="1493169"/>
            <a:ext cx="280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19458" name="Picture 2" descr="&amp;rcy;&amp;acy;&amp;scy;&amp;kcy;&amp;rcy;&amp;acy;&amp;scy;&amp;kcy;&amp;icy; &amp;dcy;&amp;lcy;&amp;yacy; &amp;dcy;&amp;iecy;&amp;tcy;&amp;iecy;&amp;jcy; - mini_risynki (511).gif - &amp;Rcy;&amp;acy;&amp;scy;&amp;kcy;&amp;rcy;&amp;acy;&amp;scy;&amp;kcy;&amp;icy; - &amp;rcy;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940152" y="3645024"/>
            <a:ext cx="864096" cy="115212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27584" y="5445224"/>
            <a:ext cx="1418456" cy="72008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люс 8"/>
          <p:cNvSpPr/>
          <p:nvPr/>
        </p:nvSpPr>
        <p:spPr>
          <a:xfrm>
            <a:off x="2483768" y="5445224"/>
            <a:ext cx="720080" cy="648072"/>
          </a:xfrm>
          <a:prstGeom prst="mathPlus">
            <a:avLst>
              <a:gd name="adj1" fmla="val 9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491880" y="5229200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Black" pitchFamily="34" charset="0"/>
              </a:rPr>
              <a:t>и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н</a:t>
            </a:r>
            <a:endParaRPr lang="ru-RU" dirty="0"/>
          </a:p>
        </p:txBody>
      </p:sp>
      <p:sp>
        <p:nvSpPr>
          <p:cNvPr id="11" name="Равно 10"/>
          <p:cNvSpPr/>
          <p:nvPr/>
        </p:nvSpPr>
        <p:spPr>
          <a:xfrm>
            <a:off x="4644008" y="5373216"/>
            <a:ext cx="770384" cy="504056"/>
          </a:xfrm>
          <a:prstGeom prst="mathEqual">
            <a:avLst>
              <a:gd name="adj1" fmla="val 15745"/>
              <a:gd name="adj2" fmla="val 155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52120" y="5373216"/>
            <a:ext cx="1418456" cy="72008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92280" y="5373216"/>
            <a:ext cx="720080" cy="69837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 Black" pitchFamily="34" charset="0"/>
              </a:rPr>
              <a:t>Работа над словообразованием менее продуктивных моделей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525344"/>
            <a:ext cx="4040188" cy="21602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6525344"/>
            <a:ext cx="4041775" cy="21602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1444294"/>
            <a:ext cx="4211960" cy="5081050"/>
          </a:xfrm>
        </p:spPr>
        <p:txBody>
          <a:bodyPr>
            <a:normAutofit/>
          </a:bodyPr>
          <a:lstStyle/>
          <a:p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1 Существительные.</a:t>
            </a:r>
          </a:p>
          <a:p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2. Глаголы.</a:t>
            </a:r>
          </a:p>
          <a:p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3. Прилагательные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23928" y="1412776"/>
            <a:ext cx="4968552" cy="5112568"/>
          </a:xfrm>
        </p:spPr>
        <p:txBody>
          <a:bodyPr>
            <a:normAutofit fontScale="92500" lnSpcReduction="20000"/>
          </a:bodyPr>
          <a:lstStyle/>
          <a:p>
            <a:endParaRPr lang="ru-RU" sz="1900" dirty="0" smtClean="0"/>
          </a:p>
          <a:p>
            <a:r>
              <a:rPr lang="ru-RU" sz="1900" dirty="0" smtClean="0"/>
              <a:t>образование: а) уменьшительно-ласкательных существительных с суффиксами -</a:t>
            </a:r>
            <a:r>
              <a:rPr lang="ru-RU" sz="1900" b="1" dirty="0" err="1" smtClean="0"/>
              <a:t>оньк</a:t>
            </a:r>
            <a:r>
              <a:rPr lang="ru-RU" sz="1900" b="1" dirty="0" smtClean="0"/>
              <a:t>-, -</a:t>
            </a:r>
            <a:r>
              <a:rPr lang="ru-RU" sz="1900" b="1" dirty="0" err="1" smtClean="0"/>
              <a:t>еньк</a:t>
            </a:r>
            <a:r>
              <a:rPr lang="ru-RU" sz="1900" b="1" dirty="0" smtClean="0"/>
              <a:t>-, </a:t>
            </a:r>
            <a:r>
              <a:rPr lang="ru-RU" sz="1900" b="1" dirty="0" err="1" smtClean="0"/>
              <a:t>ышек</a:t>
            </a:r>
            <a:r>
              <a:rPr lang="ru-RU" sz="1900" b="1" dirty="0" smtClean="0"/>
              <a:t>-, -</a:t>
            </a:r>
            <a:r>
              <a:rPr lang="ru-RU" sz="1900" b="1" dirty="0" err="1" smtClean="0"/>
              <a:t>ышк</a:t>
            </a:r>
            <a:r>
              <a:rPr lang="ru-RU" sz="1900" b="1" dirty="0" smtClean="0"/>
              <a:t>-; </a:t>
            </a:r>
          </a:p>
          <a:p>
            <a:r>
              <a:rPr lang="ru-RU" sz="1900" dirty="0" smtClean="0"/>
              <a:t>б) с суффиксом -</a:t>
            </a:r>
            <a:r>
              <a:rPr lang="ru-RU" sz="1900" b="1" dirty="0" smtClean="0"/>
              <a:t>ниц</a:t>
            </a:r>
            <a:r>
              <a:rPr lang="ru-RU" sz="1900" dirty="0" smtClean="0"/>
              <a:t>-(сахарница), </a:t>
            </a:r>
          </a:p>
          <a:p>
            <a:r>
              <a:rPr lang="ru-RU" sz="1900" dirty="0" smtClean="0"/>
              <a:t>в) с суффиксами -</a:t>
            </a:r>
            <a:r>
              <a:rPr lang="ru-RU" sz="1900" b="1" dirty="0" smtClean="0"/>
              <a:t>инк</a:t>
            </a:r>
            <a:r>
              <a:rPr lang="ru-RU" sz="1900" dirty="0" smtClean="0"/>
              <a:t>- (пылинка), </a:t>
            </a:r>
            <a:r>
              <a:rPr lang="ru-RU" sz="1900" b="1" dirty="0" smtClean="0"/>
              <a:t>ин</a:t>
            </a:r>
            <a:r>
              <a:rPr lang="ru-RU" sz="1900" dirty="0" smtClean="0"/>
              <a:t>- (виноградина, виноградинка).</a:t>
            </a:r>
          </a:p>
          <a:p>
            <a:endParaRPr lang="ru-RU" sz="1900" dirty="0" smtClean="0"/>
          </a:p>
          <a:p>
            <a:r>
              <a:rPr lang="ru-RU" sz="1900" dirty="0" smtClean="0"/>
              <a:t>Глаголы с приставками </a:t>
            </a:r>
            <a:r>
              <a:rPr lang="ru-RU" sz="1900" b="1" dirty="0" smtClean="0"/>
              <a:t>в-, вы-, на-, вы-.</a:t>
            </a:r>
          </a:p>
          <a:p>
            <a:r>
              <a:rPr lang="ru-RU" sz="1900" dirty="0" smtClean="0"/>
              <a:t>Глаголы пространственного значения с приставкой  </a:t>
            </a:r>
            <a:r>
              <a:rPr lang="ru-RU" sz="1900" b="1" dirty="0" smtClean="0"/>
              <a:t>при-.</a:t>
            </a:r>
          </a:p>
          <a:p>
            <a:endParaRPr lang="ru-RU" sz="2000" dirty="0" smtClean="0"/>
          </a:p>
          <a:p>
            <a:r>
              <a:rPr lang="ru-RU" sz="2000" dirty="0" smtClean="0"/>
              <a:t>а) притяжательных прилагательных с суффиксом -</a:t>
            </a:r>
            <a:r>
              <a:rPr lang="ru-RU" sz="2000" b="1" dirty="0" smtClean="0"/>
              <a:t>и</a:t>
            </a:r>
            <a:r>
              <a:rPr lang="ru-RU" sz="2000" dirty="0" smtClean="0"/>
              <a:t>- без чередования (лисий) и с чередованием (волчий,, медвежий и </a:t>
            </a:r>
            <a:r>
              <a:rPr lang="ru-RU" sz="2000" dirty="0" err="1" smtClean="0"/>
              <a:t>т.д</a:t>
            </a:r>
            <a:r>
              <a:rPr lang="ru-RU" sz="2000" dirty="0" smtClean="0"/>
              <a:t>);</a:t>
            </a:r>
          </a:p>
          <a:p>
            <a:r>
              <a:rPr lang="ru-RU" sz="2000" dirty="0" smtClean="0"/>
              <a:t> б) относительных прилагательных с суффиксами -</a:t>
            </a:r>
            <a:r>
              <a:rPr lang="ru-RU" sz="2000" b="1" dirty="0" err="1" smtClean="0"/>
              <a:t>н</a:t>
            </a:r>
            <a:r>
              <a:rPr lang="ru-RU" sz="2000" dirty="0" smtClean="0"/>
              <a:t>-,(летний, ватный,) и чередованием (огуречный, снежный, )</a:t>
            </a:r>
            <a:endParaRPr lang="ru-RU" sz="1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модели </a:t>
            </a:r>
            <a:r>
              <a:rPr lang="ru-RU" sz="2800" dirty="0" smtClean="0">
                <a:solidFill>
                  <a:schemeClr val="tx1"/>
                </a:solidFill>
              </a:rPr>
              <a:t>(2)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11760" y="2564904"/>
            <a:ext cx="1872208" cy="72008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ниц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27984" y="5661248"/>
            <a:ext cx="3744416" cy="762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sz="5200" b="1" dirty="0" smtClean="0">
                <a:solidFill>
                  <a:schemeClr val="tx1"/>
                </a:solidFill>
              </a:rPr>
              <a:t>ин             инк       </a:t>
            </a:r>
            <a:endParaRPr lang="ru-RU" sz="5200" b="1" dirty="0">
              <a:solidFill>
                <a:schemeClr val="tx1"/>
              </a:solidFill>
            </a:endParaRPr>
          </a:p>
        </p:txBody>
      </p:sp>
      <p:pic>
        <p:nvPicPr>
          <p:cNvPr id="7" name="Picture 2" descr="C:\Users\андрей\Desktop\i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936103" cy="864095"/>
          </a:xfrm>
          <a:prstGeom prst="rect">
            <a:avLst/>
          </a:prstGeom>
          <a:noFill/>
        </p:spPr>
      </p:pic>
      <p:sp>
        <p:nvSpPr>
          <p:cNvPr id="8" name="Плюс 7"/>
          <p:cNvSpPr/>
          <p:nvPr/>
        </p:nvSpPr>
        <p:spPr>
          <a:xfrm>
            <a:off x="1619672" y="1916832"/>
            <a:ext cx="648072" cy="576064"/>
          </a:xfrm>
          <a:prstGeom prst="mathPlus">
            <a:avLst>
              <a:gd name="adj1" fmla="val 114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339752" y="1916832"/>
            <a:ext cx="1420744" cy="72008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4932040" y="4149080"/>
            <a:ext cx="914400" cy="720080"/>
          </a:xfrm>
          <a:prstGeom prst="mathEqual">
            <a:avLst>
              <a:gd name="adj1" fmla="val 11426"/>
              <a:gd name="adj2" fmla="val 2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Picture 3" descr="C:\Users\андрей\Desktop\iCAHV0WS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484784"/>
            <a:ext cx="1872208" cy="1644774"/>
          </a:xfrm>
          <a:prstGeom prst="rect">
            <a:avLst/>
          </a:prstGeom>
          <a:noFill/>
        </p:spPr>
      </p:pic>
      <p:pic>
        <p:nvPicPr>
          <p:cNvPr id="12" name="Picture 4" descr="C:\Users\андрей\Desktop\iCA179OU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645024"/>
            <a:ext cx="1944216" cy="2088232"/>
          </a:xfrm>
          <a:prstGeom prst="rect">
            <a:avLst/>
          </a:prstGeom>
          <a:noFill/>
        </p:spPr>
      </p:pic>
      <p:sp>
        <p:nvSpPr>
          <p:cNvPr id="13" name="Плюс 12"/>
          <p:cNvSpPr/>
          <p:nvPr/>
        </p:nvSpPr>
        <p:spPr>
          <a:xfrm>
            <a:off x="2339752" y="4293096"/>
            <a:ext cx="720080" cy="648072"/>
          </a:xfrm>
          <a:prstGeom prst="mathPlus">
            <a:avLst>
              <a:gd name="adj1" fmla="val 157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3059832" y="4005064"/>
            <a:ext cx="1944216" cy="1008112"/>
          </a:xfrm>
          <a:prstGeom prst="triangle">
            <a:avLst>
              <a:gd name="adj" fmla="val 50202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 14"/>
          <p:cNvSpPr/>
          <p:nvPr/>
        </p:nvSpPr>
        <p:spPr>
          <a:xfrm>
            <a:off x="3995936" y="1916832"/>
            <a:ext cx="914400" cy="720080"/>
          </a:xfrm>
          <a:prstGeom prst="mathEqual">
            <a:avLst>
              <a:gd name="adj1" fmla="val 11426"/>
              <a:gd name="adj2" fmla="val 2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" name="Picture 5" descr="C:\Users\андрей\Desktop\iCAYKO8S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789040"/>
            <a:ext cx="936104" cy="864096"/>
          </a:xfrm>
          <a:prstGeom prst="rect">
            <a:avLst/>
          </a:prstGeom>
          <a:noFill/>
        </p:spPr>
      </p:pic>
      <p:pic>
        <p:nvPicPr>
          <p:cNvPr id="17" name="Picture 5" descr="C:\Users\андрей\Desktop\iCAYKO8S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4869160"/>
            <a:ext cx="504056" cy="392044"/>
          </a:xfrm>
          <a:prstGeom prst="rect">
            <a:avLst/>
          </a:prstGeom>
          <a:noFill/>
        </p:spPr>
      </p:pic>
      <p:cxnSp>
        <p:nvCxnSpPr>
          <p:cNvPr id="19" name="Прямая со стрелкой 18"/>
          <p:cNvCxnSpPr/>
          <p:nvPr/>
        </p:nvCxnSpPr>
        <p:spPr>
          <a:xfrm flipH="1" flipV="1">
            <a:off x="6876256" y="5373216"/>
            <a:ext cx="216024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004048" y="4581128"/>
            <a:ext cx="1512168" cy="1224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Блок-схема: узел 26"/>
          <p:cNvSpPr/>
          <p:nvPr/>
        </p:nvSpPr>
        <p:spPr>
          <a:xfrm>
            <a:off x="7668344" y="3429000"/>
            <a:ext cx="1080120" cy="108012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7956376" y="5013176"/>
            <a:ext cx="360040" cy="36004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Хорда 24"/>
          <p:cNvSpPr/>
          <p:nvPr/>
        </p:nvSpPr>
        <p:spPr>
          <a:xfrm rot="17534341">
            <a:off x="7433376" y="1641519"/>
            <a:ext cx="1070555" cy="1106023"/>
          </a:xfrm>
          <a:prstGeom prst="chor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7812360" y="1628800"/>
            <a:ext cx="2880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892480" cy="4972008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Arial Black" pitchFamily="34" charset="0"/>
              </a:rPr>
              <a:t>-</a:t>
            </a:r>
            <a:r>
              <a:rPr lang="ru-RU" sz="2800" dirty="0" err="1" smtClean="0">
                <a:latin typeface="Arial Black" pitchFamily="34" charset="0"/>
              </a:rPr>
              <a:t>оньк</a:t>
            </a:r>
            <a:r>
              <a:rPr lang="ru-RU" sz="2800" dirty="0" smtClean="0">
                <a:latin typeface="Arial Black" pitchFamily="34" charset="0"/>
              </a:rPr>
              <a:t>-, -</a:t>
            </a:r>
            <a:r>
              <a:rPr lang="ru-RU" sz="2800" dirty="0" err="1" smtClean="0">
                <a:latin typeface="Arial Black" pitchFamily="34" charset="0"/>
              </a:rPr>
              <a:t>еньк</a:t>
            </a:r>
            <a:r>
              <a:rPr lang="ru-RU" sz="2800" dirty="0" smtClean="0">
                <a:latin typeface="Arial Black" pitchFamily="34" charset="0"/>
              </a:rPr>
              <a:t>-, </a:t>
            </a:r>
          </a:p>
          <a:p>
            <a:pPr>
              <a:buNone/>
            </a:pPr>
            <a:r>
              <a:rPr lang="ru-RU" sz="2800" dirty="0" smtClean="0">
                <a:latin typeface="Arial Black" pitchFamily="34" charset="0"/>
              </a:rPr>
              <a:t>(</a:t>
            </a:r>
            <a:r>
              <a:rPr lang="ru-RU" sz="2400" b="1" dirty="0" smtClean="0"/>
              <a:t>берёзонька, лисонька, Лизонька, реченька.) </a:t>
            </a:r>
          </a:p>
          <a:p>
            <a:pPr>
              <a:buNone/>
            </a:pPr>
            <a:r>
              <a:rPr lang="ru-RU" sz="2800" dirty="0" err="1" smtClean="0">
                <a:latin typeface="Arial Black" pitchFamily="34" charset="0"/>
              </a:rPr>
              <a:t>ишк</a:t>
            </a:r>
            <a:r>
              <a:rPr lang="ru-RU" sz="2800" dirty="0" smtClean="0">
                <a:latin typeface="Arial Black" pitchFamily="34" charset="0"/>
              </a:rPr>
              <a:t>, </a:t>
            </a:r>
            <a:r>
              <a:rPr lang="ru-RU" sz="2800" dirty="0" err="1" smtClean="0">
                <a:latin typeface="Arial Black" pitchFamily="34" charset="0"/>
              </a:rPr>
              <a:t>ышк</a:t>
            </a:r>
            <a:r>
              <a:rPr lang="ru-RU" sz="2800" dirty="0" smtClean="0">
                <a:latin typeface="Arial Black" pitchFamily="34" charset="0"/>
              </a:rPr>
              <a:t>-, -</a:t>
            </a:r>
            <a:r>
              <a:rPr lang="ru-RU" sz="2800" dirty="0" err="1" smtClean="0">
                <a:latin typeface="Arial Black" pitchFamily="34" charset="0"/>
              </a:rPr>
              <a:t>ушк</a:t>
            </a:r>
            <a:r>
              <a:rPr lang="ru-RU" sz="2800" dirty="0" smtClean="0">
                <a:latin typeface="Arial Black" pitchFamily="34" charset="0"/>
              </a:rPr>
              <a:t> (</a:t>
            </a:r>
            <a:r>
              <a:rPr lang="ru-RU" sz="2400" b="1" dirty="0" smtClean="0"/>
              <a:t>солнышко, донышко, братишка, избушка</a:t>
            </a:r>
            <a:r>
              <a:rPr lang="ru-RU" sz="2800" dirty="0" smtClean="0">
                <a:latin typeface="Arial Black" pitchFamily="34" charset="0"/>
              </a:rPr>
              <a:t>)</a:t>
            </a:r>
          </a:p>
          <a:p>
            <a:pPr>
              <a:buNone/>
            </a:pPr>
            <a:r>
              <a:rPr lang="ru-RU" sz="2400" dirty="0" smtClean="0">
                <a:latin typeface="Arial Black" pitchFamily="34" charset="0"/>
              </a:rPr>
              <a:t>-ин-, - инк-(</a:t>
            </a:r>
            <a:r>
              <a:rPr lang="ru-RU" sz="2400" b="1" dirty="0" smtClean="0"/>
              <a:t>баранина, осетрина, бисеринка, икринка</a:t>
            </a:r>
            <a:r>
              <a:rPr lang="ru-RU" sz="2400" dirty="0" smtClean="0">
                <a:latin typeface="Arial Black" pitchFamily="34" charset="0"/>
              </a:rPr>
              <a:t>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/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модели прилагательных </a:t>
            </a:r>
            <a:r>
              <a:rPr lang="ru-RU" sz="4000" dirty="0" smtClean="0">
                <a:solidFill>
                  <a:schemeClr val="tx1"/>
                </a:solidFill>
              </a:rPr>
              <a:t>(2)</a:t>
            </a: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797152"/>
            <a:ext cx="1656184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2267744" y="4941168"/>
            <a:ext cx="720080" cy="576064"/>
          </a:xfrm>
          <a:prstGeom prst="mathPlus">
            <a:avLst>
              <a:gd name="adj1" fmla="val 1380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131840" y="4725144"/>
            <a:ext cx="1368152" cy="864096"/>
          </a:xfrm>
          <a:prstGeom prst="triangle">
            <a:avLst>
              <a:gd name="adj" fmla="val 49209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 6"/>
          <p:cNvSpPr/>
          <p:nvPr/>
        </p:nvSpPr>
        <p:spPr>
          <a:xfrm>
            <a:off x="4572000" y="5085184"/>
            <a:ext cx="1008112" cy="360040"/>
          </a:xfrm>
          <a:prstGeom prst="mathEqual">
            <a:avLst>
              <a:gd name="adj1" fmla="val 14723"/>
              <a:gd name="adj2" fmla="val 5889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96136" y="4869160"/>
            <a:ext cx="1584176" cy="7920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380312" y="4869160"/>
            <a:ext cx="1152128" cy="792088"/>
          </a:xfrm>
          <a:prstGeom prst="triangle">
            <a:avLst>
              <a:gd name="adj" fmla="val 48241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мка 11"/>
          <p:cNvSpPr/>
          <p:nvPr/>
        </p:nvSpPr>
        <p:spPr>
          <a:xfrm>
            <a:off x="5724128" y="4725144"/>
            <a:ext cx="2880320" cy="9361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 flipH="1">
            <a:off x="179512" y="2564904"/>
            <a:ext cx="1152128" cy="504055"/>
          </a:xfrm>
          <a:prstGeom prst="halfFrame">
            <a:avLst>
              <a:gd name="adj1" fmla="val 27636"/>
              <a:gd name="adj2" fmla="val 2807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6" name="Плюс 5"/>
          <p:cNvSpPr/>
          <p:nvPr/>
        </p:nvSpPr>
        <p:spPr>
          <a:xfrm>
            <a:off x="1547664" y="2492896"/>
            <a:ext cx="720080" cy="648072"/>
          </a:xfrm>
          <a:prstGeom prst="mathPlus">
            <a:avLst>
              <a:gd name="adj1" fmla="val 968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564904"/>
            <a:ext cx="1872208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 7"/>
          <p:cNvSpPr/>
          <p:nvPr/>
        </p:nvSpPr>
        <p:spPr>
          <a:xfrm>
            <a:off x="4788024" y="2636912"/>
            <a:ext cx="1008112" cy="360040"/>
          </a:xfrm>
          <a:prstGeom prst="mathEqual">
            <a:avLst>
              <a:gd name="adj1" fmla="val 12478"/>
              <a:gd name="adj2" fmla="val 529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48264" y="2420888"/>
            <a:ext cx="1872208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овина рамки 9"/>
          <p:cNvSpPr/>
          <p:nvPr/>
        </p:nvSpPr>
        <p:spPr>
          <a:xfrm flipH="1">
            <a:off x="5868144" y="2420888"/>
            <a:ext cx="1080120" cy="576064"/>
          </a:xfrm>
          <a:prstGeom prst="halfFrame">
            <a:avLst>
              <a:gd name="adj1" fmla="val 24499"/>
              <a:gd name="adj2" fmla="val 2723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47667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Модели  глаголов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V="1">
            <a:off x="2627784" y="5013176"/>
            <a:ext cx="338437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НИЦ ник </a:t>
            </a:r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23528" y="2793927"/>
            <a:ext cx="828092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ru-RU" sz="24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 в-, вы-, на-, вы-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и 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лаголы пространственного значения с          приставкой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при-.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51520" y="4904909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 3.  Глаголы пространственного значения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 с приставками  с-, у-. под-, от-, за-, пере-, до-.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1835696" y="2413339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Притяжательные прилагательные</a:t>
            </a:r>
            <a:r>
              <a:rPr lang="ru-RU" sz="4400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sz="3100" dirty="0" smtClean="0">
                <a:solidFill>
                  <a:srgbClr val="0070C0"/>
                </a:solidFill>
                <a:latin typeface="Arial Black" pitchFamily="34" charset="0"/>
              </a:rPr>
              <a:t>с суффиксом -и- </a:t>
            </a:r>
            <a:endParaRPr lang="ru-RU" sz="31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2050" name="Picture 2" descr="C:\Users\андрей\Desktop\iCAKLSTY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32" y="1628800"/>
            <a:ext cx="3922035" cy="420218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</p:pic>
      <p:pic>
        <p:nvPicPr>
          <p:cNvPr id="2051" name="Picture 3" descr="C:\Users\андрей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484784"/>
            <a:ext cx="4176464" cy="4392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/>
                <a:latin typeface="Arial Black" pitchFamily="34" charset="0"/>
              </a:rPr>
              <a:t>Модели относительных прилагательных</a:t>
            </a:r>
            <a:endParaRPr lang="ru-RU" sz="3200" dirty="0"/>
          </a:p>
        </p:txBody>
      </p:sp>
      <p:pic>
        <p:nvPicPr>
          <p:cNvPr id="34818" name="Picture 2" descr="C:\Users\андрей\Desktop\iCAT2ZDA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2182837" cy="2160240"/>
          </a:xfrm>
          <a:prstGeom prst="rect">
            <a:avLst/>
          </a:prstGeom>
          <a:noFill/>
        </p:spPr>
      </p:pic>
      <p:pic>
        <p:nvPicPr>
          <p:cNvPr id="34819" name="Picture 3" descr="C:\Users\андрей\Desktop\iCAW7UD3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16832"/>
            <a:ext cx="1790700" cy="1656184"/>
          </a:xfrm>
          <a:prstGeom prst="rect">
            <a:avLst/>
          </a:prstGeom>
          <a:noFill/>
        </p:spPr>
      </p:pic>
      <p:sp>
        <p:nvSpPr>
          <p:cNvPr id="6" name="Плюс 5"/>
          <p:cNvSpPr/>
          <p:nvPr/>
        </p:nvSpPr>
        <p:spPr>
          <a:xfrm>
            <a:off x="3275856" y="2060848"/>
            <a:ext cx="1152128" cy="1008112"/>
          </a:xfrm>
          <a:prstGeom prst="mathPlus">
            <a:avLst>
              <a:gd name="adj1" fmla="val 15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андрей\Desktop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293096"/>
            <a:ext cx="2047875" cy="1493366"/>
          </a:xfrm>
          <a:prstGeom prst="rect">
            <a:avLst/>
          </a:prstGeom>
          <a:noFill/>
        </p:spPr>
      </p:pic>
      <p:pic>
        <p:nvPicPr>
          <p:cNvPr id="1027" name="Picture 3" descr="C:\Users\андрей\Desktop\iCAVTCAA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4293096"/>
            <a:ext cx="1352550" cy="1428750"/>
          </a:xfrm>
          <a:prstGeom prst="rect">
            <a:avLst/>
          </a:prstGeom>
          <a:noFill/>
        </p:spPr>
      </p:pic>
      <p:sp>
        <p:nvSpPr>
          <p:cNvPr id="9" name="Плюс 8"/>
          <p:cNvSpPr/>
          <p:nvPr/>
        </p:nvSpPr>
        <p:spPr>
          <a:xfrm>
            <a:off x="2051720" y="4437112"/>
            <a:ext cx="1152128" cy="1080120"/>
          </a:xfrm>
          <a:prstGeom prst="mathPlus">
            <a:avLst>
              <a:gd name="adj1" fmla="val 16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2" descr="C:\Users\андрей\Desktop\iCASYL7TY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4365104"/>
            <a:ext cx="1905000" cy="1428750"/>
          </a:xfrm>
          <a:prstGeom prst="rect">
            <a:avLst/>
          </a:prstGeom>
          <a:noFill/>
        </p:spPr>
      </p:pic>
      <p:sp>
        <p:nvSpPr>
          <p:cNvPr id="16" name="Равно 15"/>
          <p:cNvSpPr/>
          <p:nvPr/>
        </p:nvSpPr>
        <p:spPr>
          <a:xfrm>
            <a:off x="5940152" y="4437112"/>
            <a:ext cx="914400" cy="914400"/>
          </a:xfrm>
          <a:prstGeom prst="mathEqual">
            <a:avLst>
              <a:gd name="adj1" fmla="val 16377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/>
          <a:lstStyle/>
          <a:p>
            <a:r>
              <a:rPr lang="ru-RU" dirty="0" smtClean="0">
                <a:hlinkClick r:id="rId2" action="ppaction://hlinkfile"/>
              </a:rPr>
              <a:t/>
            </a:r>
            <a:br>
              <a:rPr lang="ru-RU" dirty="0" smtClean="0">
                <a:hlinkClick r:id="rId2" action="ppaction://hlinkfile"/>
              </a:rPr>
            </a:br>
            <a:r>
              <a:rPr lang="ru-RU" dirty="0" smtClean="0">
                <a:hlinkClick r:id="rId2" action="ppaction://hlinkfile"/>
              </a:rPr>
              <a:t/>
            </a:r>
            <a:br>
              <a:rPr lang="ru-RU" dirty="0" smtClean="0">
                <a:hlinkClick r:id="rId2" action="ppaction://hlinkfile"/>
              </a:rPr>
            </a:br>
            <a:r>
              <a:rPr lang="ru-RU" dirty="0" smtClean="0">
                <a:hlinkClick r:id="rId2" action="ppaction://hlinkfile"/>
              </a:rPr>
              <a:t/>
            </a:r>
            <a:br>
              <a:rPr lang="ru-RU" dirty="0" smtClean="0">
                <a:hlinkClick r:id="rId2" action="ppaction://hlinkfile"/>
              </a:rPr>
            </a:br>
            <a:r>
              <a:rPr lang="ru-RU" dirty="0" smtClean="0">
                <a:hlinkClick r:id="rId2" action="ppaction://hlinkfile"/>
              </a:rPr>
              <a:t/>
            </a:r>
            <a:br>
              <a:rPr lang="ru-RU" dirty="0" smtClean="0">
                <a:hlinkClick r:id="rId2" action="ppaction://hlinkfile"/>
              </a:rPr>
            </a:br>
            <a:r>
              <a:rPr lang="ru-RU" dirty="0" smtClean="0">
                <a:hlinkClick r:id="rId2" action="ppaction://hlinkfile"/>
              </a:rPr>
              <a:t/>
            </a:r>
            <a:br>
              <a:rPr lang="ru-RU" dirty="0" smtClean="0">
                <a:hlinkClick r:id="rId2" action="ppaction://hlinkfile"/>
              </a:rPr>
            </a:b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модели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/>
          </a:p>
        </p:txBody>
      </p:sp>
      <p:pic>
        <p:nvPicPr>
          <p:cNvPr id="29714" name="Picture 18" descr="http://im0-tub-ru.yandex.net/i?id=358264999-46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2780928"/>
            <a:ext cx="1095375" cy="1428750"/>
          </a:xfrm>
          <a:prstGeom prst="rect">
            <a:avLst/>
          </a:prstGeom>
          <a:noFill/>
        </p:spPr>
      </p:pic>
      <p:pic>
        <p:nvPicPr>
          <p:cNvPr id="29716" name="Picture 20" descr="http://im8-tub-ru.yandex.net/i?id=80612820-30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572000" y="2204864"/>
            <a:ext cx="504056" cy="504056"/>
          </a:xfrm>
          <a:prstGeom prst="rect">
            <a:avLst/>
          </a:prstGeom>
          <a:noFill/>
        </p:spPr>
      </p:pic>
      <p:cxnSp>
        <p:nvCxnSpPr>
          <p:cNvPr id="15" name="Прямая со стрелкой 14"/>
          <p:cNvCxnSpPr/>
          <p:nvPr/>
        </p:nvCxnSpPr>
        <p:spPr>
          <a:xfrm>
            <a:off x="3347864" y="2204864"/>
            <a:ext cx="792088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5508104" y="2708920"/>
            <a:ext cx="1080120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5508104" y="3140968"/>
            <a:ext cx="1944216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5292080" y="4293096"/>
            <a:ext cx="720080" cy="16561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4283968" y="4221088"/>
            <a:ext cx="504056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2195736" y="4149080"/>
            <a:ext cx="1584176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2339752" y="3645024"/>
            <a:ext cx="17281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763688" y="2420888"/>
            <a:ext cx="1872208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717" name="Picture 21" descr="C:\Users\андрей\Desktop\iCA2PYTN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4869160"/>
            <a:ext cx="1428750" cy="1428750"/>
          </a:xfrm>
          <a:prstGeom prst="rect">
            <a:avLst/>
          </a:prstGeom>
          <a:noFill/>
        </p:spPr>
      </p:pic>
      <p:pic>
        <p:nvPicPr>
          <p:cNvPr id="29718" name="Picture 22" descr="C:\Users\андрей\Desktop\iCASYL7TY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32240" y="3212976"/>
            <a:ext cx="1905000" cy="1428750"/>
          </a:xfrm>
          <a:prstGeom prst="rect">
            <a:avLst/>
          </a:prstGeom>
          <a:noFill/>
        </p:spPr>
      </p:pic>
      <p:pic>
        <p:nvPicPr>
          <p:cNvPr id="29719" name="Picture 23" descr="C:\Users\андрей\Desktop\iCAW1BAJT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51720" y="836712"/>
            <a:ext cx="1504950" cy="1428750"/>
          </a:xfrm>
          <a:prstGeom prst="rect">
            <a:avLst/>
          </a:prstGeom>
          <a:noFill/>
        </p:spPr>
      </p:pic>
      <p:pic>
        <p:nvPicPr>
          <p:cNvPr id="29720" name="Picture 24" descr="C:\Users\андрей\Desktop\iCA72EGPM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1196752"/>
            <a:ext cx="1333500" cy="1428750"/>
          </a:xfrm>
          <a:prstGeom prst="rect">
            <a:avLst/>
          </a:prstGeom>
          <a:noFill/>
        </p:spPr>
      </p:pic>
      <p:pic>
        <p:nvPicPr>
          <p:cNvPr id="29721" name="Picture 25" descr="C:\Users\андрей\Desktop\iCAN9EW9D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3068960"/>
            <a:ext cx="2143126" cy="1428750"/>
          </a:xfrm>
          <a:prstGeom prst="rect">
            <a:avLst/>
          </a:prstGeom>
          <a:noFill/>
        </p:spPr>
      </p:pic>
      <p:pic>
        <p:nvPicPr>
          <p:cNvPr id="29722" name="Picture 26" descr="C:\Users\андрей\Desktop\iCAZIABFW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32240" y="2060848"/>
            <a:ext cx="1853952" cy="1212726"/>
          </a:xfrm>
          <a:prstGeom prst="rect">
            <a:avLst/>
          </a:prstGeom>
          <a:noFill/>
        </p:spPr>
      </p:pic>
      <p:pic>
        <p:nvPicPr>
          <p:cNvPr id="29723" name="Picture 27" descr="C:\Users\андрей\Desktop\iCAZ7LSZY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31840" y="4653136"/>
            <a:ext cx="1872208" cy="1800200"/>
          </a:xfrm>
          <a:prstGeom prst="rect">
            <a:avLst/>
          </a:prstGeom>
          <a:noFill/>
        </p:spPr>
      </p:pic>
      <p:pic>
        <p:nvPicPr>
          <p:cNvPr id="29724" name="Picture 28" descr="C:\Users\андрей\Desktop\iCA4AORVR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04248" y="4653136"/>
            <a:ext cx="1388840" cy="1152128"/>
          </a:xfrm>
          <a:prstGeom prst="rect">
            <a:avLst/>
          </a:prstGeom>
          <a:noFill/>
        </p:spPr>
      </p:pic>
      <p:cxnSp>
        <p:nvCxnSpPr>
          <p:cNvPr id="59" name="Прямая со стрелкой 58"/>
          <p:cNvCxnSpPr/>
          <p:nvPr/>
        </p:nvCxnSpPr>
        <p:spPr>
          <a:xfrm flipH="1" flipV="1">
            <a:off x="5364088" y="3717032"/>
            <a:ext cx="1368152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4499992" y="1772816"/>
            <a:ext cx="72008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29" descr="C:\Users\андрей\Desktop\iCACLITTR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43608" y="4437112"/>
            <a:ext cx="1440160" cy="1152128"/>
          </a:xfrm>
          <a:prstGeom prst="rect">
            <a:avLst/>
          </a:prstGeom>
          <a:noFill/>
        </p:spPr>
      </p:pic>
      <p:pic>
        <p:nvPicPr>
          <p:cNvPr id="29726" name="Picture 30" descr="C:\Users\андрей\Desktop\iCAL1L1VJ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12160" y="476672"/>
            <a:ext cx="1440160" cy="1244178"/>
          </a:xfrm>
          <a:prstGeom prst="rect">
            <a:avLst/>
          </a:prstGeom>
          <a:noFill/>
        </p:spPr>
      </p:pic>
      <p:cxnSp>
        <p:nvCxnSpPr>
          <p:cNvPr id="76" name="Прямая со стрелкой 75"/>
          <p:cNvCxnSpPr/>
          <p:nvPr/>
        </p:nvCxnSpPr>
        <p:spPr>
          <a:xfrm flipH="1">
            <a:off x="5364088" y="1700808"/>
            <a:ext cx="720080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Уточнение значения и звучания непродуктивных словообразовательных моделей.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453336"/>
            <a:ext cx="4040188" cy="21602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6453336"/>
            <a:ext cx="4041775" cy="21602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07504" y="1444294"/>
            <a:ext cx="4389884" cy="4937034"/>
          </a:xfrm>
        </p:spPr>
        <p:txBody>
          <a:bodyPr>
            <a:normAutofit/>
          </a:bodyPr>
          <a:lstStyle/>
          <a:p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1 Существительные.</a:t>
            </a:r>
          </a:p>
          <a:p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2. Глаголы.</a:t>
            </a:r>
          </a:p>
          <a:p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3. Прилагательные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23928" y="1412776"/>
            <a:ext cx="5004048" cy="4937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Образование названий профессий –</a:t>
            </a:r>
            <a:r>
              <a:rPr lang="ru-RU" dirty="0" err="1" smtClean="0">
                <a:latin typeface="Arial Black" pitchFamily="34" charset="0"/>
              </a:rPr>
              <a:t>ист</a:t>
            </a:r>
            <a:r>
              <a:rPr lang="ru-RU" dirty="0" smtClean="0">
                <a:latin typeface="Arial Black" pitchFamily="34" charset="0"/>
              </a:rPr>
              <a:t>; -</a:t>
            </a:r>
            <a:r>
              <a:rPr lang="ru-RU" dirty="0" err="1" smtClean="0">
                <a:latin typeface="Arial Black" pitchFamily="34" charset="0"/>
              </a:rPr>
              <a:t>тель</a:t>
            </a:r>
            <a:r>
              <a:rPr lang="ru-RU" dirty="0" smtClean="0">
                <a:latin typeface="Arial Black" pitchFamily="34" charset="0"/>
              </a:rPr>
              <a:t>; -</a:t>
            </a:r>
            <a:r>
              <a:rPr lang="ru-RU" dirty="0" err="1" smtClean="0">
                <a:latin typeface="Arial Black" pitchFamily="34" charset="0"/>
              </a:rPr>
              <a:t>щик</a:t>
            </a:r>
            <a:r>
              <a:rPr lang="ru-RU" dirty="0" smtClean="0">
                <a:latin typeface="Arial Black" pitchFamily="34" charset="0"/>
              </a:rPr>
              <a:t>; -</a:t>
            </a:r>
            <a:r>
              <a:rPr lang="ru-RU" dirty="0" err="1" smtClean="0">
                <a:latin typeface="Arial Black" pitchFamily="34" charset="0"/>
              </a:rPr>
              <a:t>ач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 smtClean="0"/>
          </a:p>
          <a:p>
            <a:r>
              <a:rPr lang="ru-RU" dirty="0" smtClean="0"/>
              <a:t>пространственного значения с приставками</a:t>
            </a:r>
            <a:r>
              <a:rPr lang="ru-RU" dirty="0" smtClean="0">
                <a:latin typeface="Arial Black" pitchFamily="34" charset="0"/>
              </a:rPr>
              <a:t> –с; -у; -под; -от; - за; -пере; -до.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а) относительных </a:t>
            </a:r>
          </a:p>
          <a:p>
            <a:pPr>
              <a:buNone/>
            </a:pPr>
            <a:r>
              <a:rPr lang="ru-RU" dirty="0" smtClean="0"/>
              <a:t>   с суффиксом </a:t>
            </a:r>
            <a:r>
              <a:rPr lang="ru-RU" dirty="0" smtClean="0">
                <a:latin typeface="Arial Black" pitchFamily="34" charset="0"/>
              </a:rPr>
              <a:t>-ан,- </a:t>
            </a:r>
            <a:r>
              <a:rPr lang="ru-RU" dirty="0" err="1" smtClean="0">
                <a:latin typeface="Arial Black" pitchFamily="34" charset="0"/>
              </a:rPr>
              <a:t>ян</a:t>
            </a:r>
            <a:r>
              <a:rPr lang="ru-RU" dirty="0" smtClean="0">
                <a:latin typeface="Arial Black" pitchFamily="34" charset="0"/>
              </a:rPr>
              <a:t>, -</a:t>
            </a:r>
            <a:r>
              <a:rPr lang="ru-RU" dirty="0" err="1" smtClean="0">
                <a:latin typeface="Arial Black" pitchFamily="34" charset="0"/>
              </a:rPr>
              <a:t>енн</a:t>
            </a:r>
            <a:r>
              <a:rPr lang="ru-RU" dirty="0" smtClean="0">
                <a:latin typeface="Arial Black" pitchFamily="34" charset="0"/>
              </a:rPr>
              <a:t>; </a:t>
            </a:r>
          </a:p>
          <a:p>
            <a:r>
              <a:rPr lang="ru-RU" dirty="0" smtClean="0"/>
              <a:t>б) качественных с суффиксом </a:t>
            </a:r>
            <a:r>
              <a:rPr lang="ru-RU" dirty="0" smtClean="0">
                <a:latin typeface="Arial Black" pitchFamily="34" charset="0"/>
              </a:rPr>
              <a:t>-</a:t>
            </a:r>
            <a:r>
              <a:rPr lang="ru-RU" dirty="0" err="1" smtClean="0">
                <a:latin typeface="Arial Black" pitchFamily="34" charset="0"/>
              </a:rPr>
              <a:t>оват</a:t>
            </a:r>
            <a:r>
              <a:rPr lang="ru-RU" dirty="0" smtClean="0">
                <a:latin typeface="Arial Black" pitchFamily="34" charset="0"/>
              </a:rPr>
              <a:t>, -</a:t>
            </a:r>
            <a:r>
              <a:rPr lang="ru-RU" dirty="0" err="1" smtClean="0">
                <a:latin typeface="Arial Black" pitchFamily="34" charset="0"/>
              </a:rPr>
              <a:t>еньк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smtClean="0"/>
              <a:t>-</a:t>
            </a:r>
            <a:r>
              <a:rPr lang="ru-RU" dirty="0" smtClean="0">
                <a:latin typeface="Arial Black" pitchFamily="34" charset="0"/>
              </a:rPr>
              <a:t>-</a:t>
            </a:r>
            <a:r>
              <a:rPr lang="ru-RU" dirty="0" err="1" smtClean="0">
                <a:latin typeface="Arial Black" pitchFamily="34" charset="0"/>
              </a:rPr>
              <a:t>енни</a:t>
            </a:r>
            <a:endParaRPr lang="ru-RU" dirty="0" smtClean="0">
              <a:latin typeface="Arial Black" pitchFamily="34" charset="0"/>
            </a:endParaRPr>
          </a:p>
          <a:p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514395"/>
          </a:xfrm>
        </p:spPr>
        <p:txBody>
          <a:bodyPr/>
          <a:lstStyle/>
          <a:p>
            <a:r>
              <a:rPr lang="ru-RU" b="1" i="1" dirty="0" smtClean="0">
                <a:latin typeface="Arial Black" pitchFamily="34" charset="0"/>
              </a:rPr>
              <a:t>– </a:t>
            </a:r>
            <a:r>
              <a:rPr lang="ru-RU" sz="3600" b="1" i="1" dirty="0" smtClean="0">
                <a:latin typeface="Arial Black" pitchFamily="34" charset="0"/>
              </a:rPr>
              <a:t>это воспроизведение существенных свойств изучаемого объекта, создание его заместителя и работа с ним.</a:t>
            </a:r>
            <a:endParaRPr lang="ru-RU" sz="3600" b="1" dirty="0"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effectLst/>
                <a:latin typeface="Arial Black" pitchFamily="34" charset="0"/>
              </a:rPr>
              <a:t>Наглядное моделирование</a:t>
            </a:r>
            <a:endParaRPr lang="ru-RU" sz="6000" dirty="0"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44208" y="980728"/>
            <a:ext cx="2242592" cy="936104"/>
          </a:xfrm>
        </p:spPr>
        <p:txBody>
          <a:bodyPr>
            <a:normAutofit/>
          </a:bodyPr>
          <a:lstStyle/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грибник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Боровик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060848"/>
            <a:ext cx="936104" cy="1152128"/>
          </a:xfrm>
          <a:prstGeom prst="rect">
            <a:avLst/>
          </a:prstGeom>
          <a:noFill/>
        </p:spPr>
      </p:pic>
      <p:sp>
        <p:nvSpPr>
          <p:cNvPr id="5" name="Равнобедренный треугольник 4"/>
          <p:cNvSpPr/>
          <p:nvPr/>
        </p:nvSpPr>
        <p:spPr>
          <a:xfrm>
            <a:off x="3059832" y="2132856"/>
            <a:ext cx="1368152" cy="864096"/>
          </a:xfrm>
          <a:prstGeom prst="triangle">
            <a:avLst>
              <a:gd name="adj" fmla="val 473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люс 5"/>
          <p:cNvSpPr/>
          <p:nvPr/>
        </p:nvSpPr>
        <p:spPr>
          <a:xfrm>
            <a:off x="1619672" y="2132856"/>
            <a:ext cx="914400" cy="864096"/>
          </a:xfrm>
          <a:prstGeom prst="mathPlus">
            <a:avLst>
              <a:gd name="adj1" fmla="val 114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 6"/>
          <p:cNvSpPr/>
          <p:nvPr/>
        </p:nvSpPr>
        <p:spPr>
          <a:xfrm>
            <a:off x="4572000" y="2204864"/>
            <a:ext cx="770384" cy="576064"/>
          </a:xfrm>
          <a:prstGeom prst="mathEqual">
            <a:avLst>
              <a:gd name="adj1" fmla="val 12182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6372200" y="177281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084168" y="220486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андрей\Desktop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933056"/>
            <a:ext cx="1224136" cy="1224136"/>
          </a:xfrm>
          <a:prstGeom prst="rect">
            <a:avLst/>
          </a:prstGeom>
          <a:noFill/>
        </p:spPr>
      </p:pic>
      <p:sp>
        <p:nvSpPr>
          <p:cNvPr id="13" name="Плюс 12"/>
          <p:cNvSpPr/>
          <p:nvPr/>
        </p:nvSpPr>
        <p:spPr>
          <a:xfrm>
            <a:off x="1835696" y="4077072"/>
            <a:ext cx="914400" cy="864096"/>
          </a:xfrm>
          <a:prstGeom prst="mathPlus">
            <a:avLst>
              <a:gd name="adj1" fmla="val 114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2915816" y="4005064"/>
            <a:ext cx="1368152" cy="864096"/>
          </a:xfrm>
          <a:prstGeom prst="triangle">
            <a:avLst>
              <a:gd name="adj" fmla="val 473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 14"/>
          <p:cNvSpPr/>
          <p:nvPr/>
        </p:nvSpPr>
        <p:spPr>
          <a:xfrm>
            <a:off x="4427984" y="4077072"/>
            <a:ext cx="770384" cy="576064"/>
          </a:xfrm>
          <a:prstGeom prst="mathEqual">
            <a:avLst>
              <a:gd name="adj1" fmla="val 12182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660232" y="3717032"/>
            <a:ext cx="2880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задержка 26"/>
          <p:cNvSpPr/>
          <p:nvPr/>
        </p:nvSpPr>
        <p:spPr>
          <a:xfrm rot="5400000">
            <a:off x="6552220" y="3825044"/>
            <a:ext cx="720080" cy="1368152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 smtClean="0"/>
              <a:t>муравейник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220071" y="3510300"/>
            <a:ext cx="26642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муравейник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32040" y="3861048"/>
            <a:ext cx="3754761" cy="2592288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Модель, обозначающая вместилище ник, ниц (чайник, сахарница )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796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effectLst/>
                <a:latin typeface="Arial Black" pitchFamily="34" charset="0"/>
              </a:rPr>
              <a:t>Модели </a:t>
            </a:r>
            <a:r>
              <a:rPr lang="ru-RU" sz="4400" dirty="0" err="1" smtClean="0">
                <a:effectLst/>
                <a:latin typeface="Arial Black" pitchFamily="34" charset="0"/>
              </a:rPr>
              <a:t>существительны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(3)</a:t>
            </a:r>
            <a:endParaRPr lang="ru-RU" sz="3600" b="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861048"/>
            <a:ext cx="4040188" cy="2592288"/>
          </a:xfrm>
        </p:spPr>
        <p:txBody>
          <a:bodyPr>
            <a:normAutofit fontScale="77500" lnSpcReduction="20000"/>
          </a:bodyPr>
          <a:lstStyle/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3. Модель, обозначающая деятеля(человека)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 ник, </a:t>
            </a:r>
            <a:r>
              <a:rPr lang="ru-RU" dirty="0" err="1" smtClean="0">
                <a:solidFill>
                  <a:schemeClr val="tx1"/>
                </a:solidFill>
                <a:latin typeface="Arial Black" pitchFamily="34" charset="0"/>
              </a:rPr>
              <a:t>тель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Arial Black" pitchFamily="34" charset="0"/>
              </a:rPr>
              <a:t>ист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Arial Black" pitchFamily="34" charset="0"/>
              </a:rPr>
              <a:t>ач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,               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ниц, </a:t>
            </a:r>
            <a:r>
              <a:rPr lang="ru-RU" dirty="0" err="1" smtClean="0">
                <a:solidFill>
                  <a:schemeClr val="tx1"/>
                </a:solidFill>
                <a:latin typeface="Arial Black" pitchFamily="34" charset="0"/>
              </a:rPr>
              <a:t>щик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, (лесник,          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 строитель, пианист, трубач, огородница,</a:t>
            </a:r>
          </a:p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носильщик)</a:t>
            </a:r>
          </a:p>
          <a:p>
            <a:endParaRPr lang="ru-RU" dirty="0"/>
          </a:p>
        </p:txBody>
      </p:sp>
      <p:sp>
        <p:nvSpPr>
          <p:cNvPr id="8" name="Блок-схема: извлечение 7"/>
          <p:cNvSpPr/>
          <p:nvPr/>
        </p:nvSpPr>
        <p:spPr>
          <a:xfrm>
            <a:off x="827584" y="2276872"/>
            <a:ext cx="1008112" cy="829816"/>
          </a:xfrm>
          <a:prstGeom prst="flowChartExtra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извлечение 8"/>
          <p:cNvSpPr/>
          <p:nvPr/>
        </p:nvSpPr>
        <p:spPr>
          <a:xfrm rot="10800000">
            <a:off x="2195736" y="2348880"/>
            <a:ext cx="1008112" cy="829816"/>
          </a:xfrm>
          <a:prstGeom prst="flowChartExtra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1115616" y="1844824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1912697"/>
          </a:xfrm>
          <a:solidFill>
            <a:schemeClr val="bg1"/>
          </a:solidFill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2915816" y="1484784"/>
            <a:ext cx="648072" cy="57606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971600" y="1556792"/>
            <a:ext cx="648072" cy="57606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объединение 15"/>
          <p:cNvSpPr/>
          <p:nvPr/>
        </p:nvSpPr>
        <p:spPr>
          <a:xfrm>
            <a:off x="2699792" y="2132856"/>
            <a:ext cx="1080120" cy="1224136"/>
          </a:xfrm>
          <a:prstGeom prst="flowChartMerg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извлечение 17"/>
          <p:cNvSpPr/>
          <p:nvPr/>
        </p:nvSpPr>
        <p:spPr>
          <a:xfrm>
            <a:off x="683568" y="2204864"/>
            <a:ext cx="1224136" cy="1152128"/>
          </a:xfrm>
          <a:prstGeom prst="flowChartExtra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4"/>
          </p:nvPr>
        </p:nvSpPr>
        <p:spPr>
          <a:xfrm rot="5400000">
            <a:off x="6570178" y="1214798"/>
            <a:ext cx="972196" cy="1944216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6876256" y="1556792"/>
            <a:ext cx="2880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                </a:t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</a:b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модели глаголов</a:t>
            </a: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77272"/>
            <a:ext cx="4040188" cy="294928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877272"/>
            <a:ext cx="4041775" cy="294928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07904" y="1444294"/>
            <a:ext cx="4978897" cy="47930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удаления от чего-либо.</a:t>
            </a:r>
          </a:p>
          <a:p>
            <a:pPr>
              <a:buNone/>
            </a:pPr>
            <a:r>
              <a:rPr lang="ru-RU" i="1" dirty="0" smtClean="0"/>
              <a:t>приближения к чему-либо, </a:t>
            </a:r>
            <a:endParaRPr lang="ru-RU" i="1" dirty="0" smtClean="0"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>
              <a:buNone/>
            </a:pPr>
            <a:r>
              <a:rPr lang="ru-RU" sz="22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  От (ото),  у (отлетел, уехал…)</a:t>
            </a:r>
            <a:endParaRPr lang="ru-RU" sz="2200" dirty="0" smtClean="0">
              <a:latin typeface="Arial Black" pitchFamily="34" charset="0"/>
            </a:endParaRPr>
          </a:p>
          <a:p>
            <a:pPr>
              <a:buNone/>
            </a:pPr>
            <a:endParaRPr lang="ru-RU" sz="2200" dirty="0" smtClean="0"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22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По,</a:t>
            </a:r>
            <a:r>
              <a:rPr lang="ru-RU" sz="2200" b="1" dirty="0" smtClean="0">
                <a:latin typeface="Arial Black" pitchFamily="34" charset="0"/>
              </a:rPr>
              <a:t> под (подбежал, )</a:t>
            </a:r>
          </a:p>
          <a:p>
            <a:endParaRPr lang="ru-RU" dirty="0" smtClean="0"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i="1" dirty="0" smtClean="0"/>
              <a:t>пересечения пространства или предмета.</a:t>
            </a:r>
            <a:endParaRPr lang="ru-RU" i="1" dirty="0" smtClean="0"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2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пере- (перепрыгнул, перешел…)</a:t>
            </a:r>
          </a:p>
          <a:p>
            <a:pPr>
              <a:buNone/>
            </a:pPr>
            <a:endParaRPr lang="ru-RU" sz="2200" dirty="0" smtClean="0"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>
              <a:buNone/>
            </a:pPr>
            <a:r>
              <a:rPr lang="ru-RU" sz="2200" dirty="0" smtClean="0">
                <a:latin typeface="Arial Black" pitchFamily="34" charset="0"/>
                <a:ea typeface="Times New Roman" pitchFamily="18" charset="0"/>
                <a:cs typeface="Arial" pitchFamily="34" charset="0"/>
              </a:rPr>
              <a:t>Об  (</a:t>
            </a:r>
            <a:r>
              <a:rPr lang="ru-RU" sz="2200" dirty="0" smtClean="0">
                <a:latin typeface="Arial Black" pitchFamily="34" charset="0"/>
                <a:cs typeface="Arial" pitchFamily="34" charset="0"/>
              </a:rPr>
              <a:t>обо) объехал, обошел…</a:t>
            </a:r>
            <a:endParaRPr lang="ru-RU" sz="2200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899592" y="1196752"/>
            <a:ext cx="576064" cy="5760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827584" y="2564904"/>
            <a:ext cx="601216" cy="5760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755576" y="4149080"/>
            <a:ext cx="576064" cy="6012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691680" y="1268760"/>
            <a:ext cx="978408" cy="432048"/>
          </a:xfrm>
          <a:prstGeom prst="rightArrow">
            <a:avLst>
              <a:gd name="adj1" fmla="val 6625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0800000">
            <a:off x="1835696" y="2636912"/>
            <a:ext cx="1001582" cy="432047"/>
          </a:xfrm>
          <a:prstGeom prst="rightArrow">
            <a:avLst>
              <a:gd name="adj1" fmla="val 7453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звернутая стрелка 13"/>
          <p:cNvSpPr/>
          <p:nvPr/>
        </p:nvSpPr>
        <p:spPr>
          <a:xfrm>
            <a:off x="323528" y="3933056"/>
            <a:ext cx="1584176" cy="877824"/>
          </a:xfrm>
          <a:prstGeom prst="uturnArrow">
            <a:avLst>
              <a:gd name="adj1" fmla="val 8393"/>
              <a:gd name="adj2" fmla="val 25000"/>
              <a:gd name="adj3" fmla="val 26509"/>
              <a:gd name="adj4" fmla="val 5000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2771800" y="3933056"/>
            <a:ext cx="601216" cy="5760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339752" y="4221088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Блок-схема: узел 15"/>
          <p:cNvSpPr/>
          <p:nvPr/>
        </p:nvSpPr>
        <p:spPr>
          <a:xfrm>
            <a:off x="2771800" y="5301208"/>
            <a:ext cx="576064" cy="504056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Круговая стрелка 17"/>
          <p:cNvSpPr/>
          <p:nvPr/>
        </p:nvSpPr>
        <p:spPr>
          <a:xfrm>
            <a:off x="2195736" y="4941168"/>
            <a:ext cx="1656184" cy="1296144"/>
          </a:xfrm>
          <a:prstGeom prst="circularArrow">
            <a:avLst>
              <a:gd name="adj1" fmla="val 6692"/>
              <a:gd name="adj2" fmla="val 3386553"/>
              <a:gd name="adj3" fmla="val 1431440"/>
              <a:gd name="adj4" fmla="val 5469234"/>
              <a:gd name="adj5" fmla="val 1122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3.3. Прилагательные</a:t>
            </a:r>
          </a:p>
          <a:p>
            <a:r>
              <a:rPr lang="ru-RU" dirty="0" smtClean="0"/>
              <a:t>Образование: </a:t>
            </a:r>
          </a:p>
          <a:p>
            <a:r>
              <a:rPr lang="ru-RU" dirty="0" smtClean="0"/>
              <a:t>а) относительных прилагательных с суффиксом -ан-, </a:t>
            </a:r>
            <a:r>
              <a:rPr lang="ru-RU" dirty="0" err="1" smtClean="0"/>
              <a:t>ян</a:t>
            </a:r>
            <a:r>
              <a:rPr lang="ru-RU" dirty="0" smtClean="0"/>
              <a:t>-, -</a:t>
            </a:r>
            <a:r>
              <a:rPr lang="ru-RU" dirty="0" err="1" smtClean="0"/>
              <a:t>енн</a:t>
            </a:r>
            <a:r>
              <a:rPr lang="ru-RU" dirty="0" smtClean="0"/>
              <a:t>-;</a:t>
            </a:r>
          </a:p>
          <a:p>
            <a:r>
              <a:rPr lang="ru-RU" dirty="0" smtClean="0"/>
              <a:t>б) качественных </a:t>
            </a:r>
            <a:r>
              <a:rPr lang="ru-RU" dirty="0" err="1" smtClean="0"/>
              <a:t>пилагательных</a:t>
            </a:r>
            <a:r>
              <a:rPr lang="ru-RU" dirty="0" smtClean="0"/>
              <a:t> с </a:t>
            </a:r>
            <a:r>
              <a:rPr lang="ru-RU" dirty="0" err="1" smtClean="0"/>
              <a:t>суффиксоми</a:t>
            </a:r>
            <a:r>
              <a:rPr lang="ru-RU" dirty="0" smtClean="0"/>
              <a:t> -</a:t>
            </a:r>
            <a:r>
              <a:rPr lang="ru-RU" dirty="0" err="1" smtClean="0"/>
              <a:t>оват</a:t>
            </a:r>
            <a:r>
              <a:rPr lang="ru-RU" dirty="0" smtClean="0"/>
              <a:t>-, -</a:t>
            </a:r>
            <a:r>
              <a:rPr lang="ru-RU" dirty="0" err="1" smtClean="0"/>
              <a:t>еньк</a:t>
            </a:r>
            <a:r>
              <a:rPr lang="ru-RU" dirty="0" smtClean="0"/>
              <a:t>. (беленький хорошенький,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latin typeface="+mj-lt"/>
              </a:rPr>
              <a:t>розоватый,</a:t>
            </a:r>
            <a:r>
              <a:rPr lang="ru-RU" dirty="0" smtClean="0"/>
              <a:t> сладковатый</a:t>
            </a:r>
            <a:r>
              <a:rPr lang="ru-RU" dirty="0" smtClean="0">
                <a:latin typeface="+mj-lt"/>
              </a:rPr>
              <a:t>, </a:t>
            </a:r>
            <a:r>
              <a:rPr lang="ru-RU" dirty="0" smtClean="0"/>
              <a:t> 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  <a:noFill/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/>
              <a:t>   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Образование однокоренных слов</a:t>
            </a:r>
            <a:endParaRPr lang="ru-RU" dirty="0"/>
          </a:p>
        </p:txBody>
      </p:sp>
      <p:pic>
        <p:nvPicPr>
          <p:cNvPr id="1027" name="Picture 3" descr="C:\Users\андрей\Desktop\imgpreviewCAPZP35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340768"/>
            <a:ext cx="4896544" cy="532859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Прямоугольник 8"/>
          <p:cNvSpPr/>
          <p:nvPr/>
        </p:nvSpPr>
        <p:spPr>
          <a:xfrm>
            <a:off x="3491880" y="4725144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водичка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5373216"/>
            <a:ext cx="1015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водник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042848" y="3861048"/>
            <a:ext cx="10583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водный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004048" y="4653136"/>
            <a:ext cx="1296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водяной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915817" y="4293096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подводная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6309320"/>
            <a:ext cx="100811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ru-RU" b="1" dirty="0" smtClean="0">
                <a:solidFill>
                  <a:schemeClr val="bg1"/>
                </a:solidFill>
              </a:rPr>
              <a:t>вода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508104" y="3789040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водолаз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915816" y="2924944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водопад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292080" y="2636912"/>
            <a:ext cx="172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водопровод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03849" y="2132856"/>
            <a:ext cx="20162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</a:t>
            </a:r>
            <a:r>
              <a:rPr lang="ru-RU" b="1" dirty="0" smtClean="0"/>
              <a:t>одопроводчик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499992" y="3212976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заводь   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Образование однокоренных слов</a:t>
            </a:r>
            <a:endParaRPr lang="ru-RU" dirty="0"/>
          </a:p>
        </p:txBody>
      </p:sp>
      <p:pic>
        <p:nvPicPr>
          <p:cNvPr id="2050" name="Picture 2" descr="C:\Users\андрей\Desktop\rech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7992888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328592"/>
          </a:xfrm>
        </p:spPr>
        <p:txBody>
          <a:bodyPr>
            <a:normAutofit lnSpcReduction="1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Сравнение слов с одинаковым словообразующим аффиксом (приставкой, суффиксом) по значению (косичка, лисичка). При этом подбираются слова с одинаково звучащими словообразующими аффиксами одного значения.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Выделение общего значения, вносимого аффиксом.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Выделение в предъявленной группе слов сходного звучания (общей морфемы).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/>
                <a:latin typeface="Arial Black" pitchFamily="34" charset="0"/>
              </a:rPr>
              <a:t>Последовательность работы над словообразовательными аффиксами </a:t>
            </a:r>
            <a:endParaRPr lang="ru-RU" sz="3200" dirty="0"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50440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Закрепление связи значения и звучания аффикса (например, суффикс    -</a:t>
            </a:r>
            <a:r>
              <a:rPr lang="ru-RU" dirty="0" err="1" smtClean="0"/>
              <a:t>ик</a:t>
            </a:r>
            <a:r>
              <a:rPr lang="ru-RU" dirty="0" smtClean="0"/>
              <a:t>- вносит значение уменьшительности, -ниц- – значение вместилища </a:t>
            </a:r>
            <a:r>
              <a:rPr lang="ru-RU" dirty="0" err="1" smtClean="0"/>
              <a:t>ист</a:t>
            </a:r>
            <a:r>
              <a:rPr lang="ru-RU" dirty="0" smtClean="0"/>
              <a:t>- деятеля).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анализ звукового состава выделенной морфемы.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Буквенное обозначение звукового состава </a:t>
            </a:r>
          </a:p>
          <a:p>
            <a:pPr lvl="0">
              <a:buNone/>
            </a:pPr>
            <a:r>
              <a:rPr lang="ru-RU" dirty="0" smtClean="0"/>
              <a:t>выделенной морфемы (если дети знают буквы).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Самостоятельное образование слов с данным аффиксом.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/>
                <a:latin typeface="Arial Black" pitchFamily="34" charset="0"/>
              </a:rPr>
              <a:t>Последовательность работы над словообразовательными аффиксами </a:t>
            </a:r>
            <a:endParaRPr lang="ru-RU" sz="3200" dirty="0"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литература</a:t>
            </a:r>
            <a:endParaRPr lang="ru-RU" dirty="0"/>
          </a:p>
        </p:txBody>
      </p:sp>
      <p:pic>
        <p:nvPicPr>
          <p:cNvPr id="1026" name="Picture 2" descr="C:\Users\андрей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2432703" cy="3600400"/>
          </a:xfrm>
          <a:prstGeom prst="rect">
            <a:avLst/>
          </a:prstGeom>
          <a:noFill/>
        </p:spPr>
      </p:pic>
      <p:pic>
        <p:nvPicPr>
          <p:cNvPr id="1027" name="Picture 3" descr="C:\Users\андрей\Desktop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700808"/>
            <a:ext cx="2520280" cy="3528392"/>
          </a:xfrm>
          <a:prstGeom prst="rect">
            <a:avLst/>
          </a:prstGeom>
          <a:noFill/>
        </p:spPr>
      </p:pic>
      <p:pic>
        <p:nvPicPr>
          <p:cNvPr id="1028" name="Picture 4" descr="C:\Users\андрей\Desktop\i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852936"/>
            <a:ext cx="2243326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chemeClr val="tx2"/>
                </a:solidFill>
                <a:latin typeface="Arial Black" pitchFamily="34" charset="0"/>
              </a:rPr>
              <a:t>СПАСИБО</a:t>
            </a:r>
          </a:p>
          <a:p>
            <a:pPr algn="ctr">
              <a:buNone/>
            </a:pPr>
            <a:r>
              <a:rPr lang="ru-RU" sz="9600" dirty="0" smtClean="0">
                <a:solidFill>
                  <a:schemeClr val="tx2"/>
                </a:solidFill>
                <a:latin typeface="Arial Black" pitchFamily="34" charset="0"/>
              </a:rPr>
              <a:t>ЗА ВНИМАНИЕ</a:t>
            </a:r>
            <a:endParaRPr lang="ru-RU" sz="96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568952" cy="504401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ru-RU" dirty="0" smtClean="0">
                <a:latin typeface="Arial Black" pitchFamily="34" charset="0"/>
              </a:rPr>
              <a:t>задачи: </a:t>
            </a:r>
            <a:endParaRPr lang="ru-RU" sz="2600" dirty="0" smtClean="0">
              <a:latin typeface="Arial Black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2600" dirty="0" smtClean="0">
                <a:latin typeface="Arial Black" pitchFamily="34" charset="0"/>
              </a:rPr>
              <a:t>– целенаправленно развивать импрессивную и экспрессивную речь детей; </a:t>
            </a:r>
          </a:p>
          <a:p>
            <a:pPr>
              <a:lnSpc>
                <a:spcPct val="120000"/>
              </a:lnSpc>
            </a:pPr>
            <a:r>
              <a:rPr lang="ru-RU" sz="2600" dirty="0" smtClean="0">
                <a:latin typeface="Arial Black" pitchFamily="34" charset="0"/>
              </a:rPr>
              <a:t>– актуализировать предметный, качественный и глагольный словарь детей; </a:t>
            </a:r>
          </a:p>
          <a:p>
            <a:pPr>
              <a:lnSpc>
                <a:spcPct val="120000"/>
              </a:lnSpc>
            </a:pPr>
            <a:r>
              <a:rPr lang="ru-RU" sz="2600" dirty="0" smtClean="0">
                <a:latin typeface="Arial Black" pitchFamily="34" charset="0"/>
              </a:rPr>
              <a:t>– закреплять обобщающие понятия; </a:t>
            </a:r>
          </a:p>
          <a:p>
            <a:pPr>
              <a:lnSpc>
                <a:spcPct val="120000"/>
              </a:lnSpc>
            </a:pPr>
            <a:r>
              <a:rPr lang="ru-RU" sz="2600" dirty="0" smtClean="0">
                <a:latin typeface="Arial Black" pitchFamily="34" charset="0"/>
              </a:rPr>
              <a:t>– упражнять в навыках словоизменения и согласования различных частей речи в роде, числе, падеже;</a:t>
            </a:r>
          </a:p>
          <a:p>
            <a:pPr>
              <a:lnSpc>
                <a:spcPct val="120000"/>
              </a:lnSpc>
            </a:pPr>
            <a:r>
              <a:rPr lang="ru-RU" sz="2600" dirty="0" smtClean="0">
                <a:latin typeface="Arial Black" pitchFamily="34" charset="0"/>
              </a:rPr>
              <a:t>– упражнять в навыках словообразования существительных, приставочных глаголов, относительных,  притяжательных прилагательных); </a:t>
            </a:r>
            <a:br>
              <a:rPr lang="ru-RU" sz="2600" dirty="0" smtClean="0">
                <a:latin typeface="Arial Black" pitchFamily="34" charset="0"/>
              </a:rPr>
            </a:br>
            <a:r>
              <a:rPr lang="ru-RU" sz="2600" dirty="0" smtClean="0">
                <a:latin typeface="Arial Black" pitchFamily="34" charset="0"/>
              </a:rPr>
              <a:t>– упражнять в навыках словообразования существительных, приставочных глаголов, относительных,  притяжательных прилагательных);</a:t>
            </a:r>
          </a:p>
          <a:p>
            <a:pPr>
              <a:lnSpc>
                <a:spcPct val="120000"/>
              </a:lnSpc>
            </a:pPr>
            <a:r>
              <a:rPr lang="ru-RU" sz="2600" dirty="0" smtClean="0">
                <a:latin typeface="Arial Black" pitchFamily="34" charset="0"/>
              </a:rPr>
              <a:t> – упражнять в навыках связной монологической речи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  <a:latin typeface="Arial Black" pitchFamily="34" charset="0"/>
              </a:rPr>
              <a:t>наглядные модели в логопедическом процессе</a:t>
            </a:r>
            <a:endParaRPr lang="ru-RU" dirty="0"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smtClean="0">
                <a:latin typeface="Arial Black" pitchFamily="34" charset="0"/>
              </a:rPr>
              <a:t>1.Закрепление наиболее продуктивных словообразовательных моделей.</a:t>
            </a:r>
          </a:p>
          <a:p>
            <a:pPr lvl="0"/>
            <a:endParaRPr lang="ru-RU" dirty="0" smtClean="0">
              <a:latin typeface="Arial Black" pitchFamily="34" charset="0"/>
            </a:endParaRPr>
          </a:p>
          <a:p>
            <a:pPr lvl="0"/>
            <a:r>
              <a:rPr lang="ru-RU" dirty="0" smtClean="0">
                <a:latin typeface="Arial Black" pitchFamily="34" charset="0"/>
              </a:rPr>
              <a:t>2.Работа над словообразованием менее продуктивных моделей.</a:t>
            </a:r>
          </a:p>
          <a:p>
            <a:pPr lvl="0"/>
            <a:endParaRPr lang="ru-RU" dirty="0" smtClean="0">
              <a:latin typeface="Arial Black" pitchFamily="34" charset="0"/>
            </a:endParaRPr>
          </a:p>
          <a:p>
            <a:pPr lvl="0"/>
            <a:r>
              <a:rPr lang="ru-RU" dirty="0" smtClean="0">
                <a:latin typeface="Arial Black" pitchFamily="34" charset="0"/>
              </a:rPr>
              <a:t>3.Уточнение значения и звучания непродуктивных словообразовательных моделей.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Arial Black" pitchFamily="34" charset="0"/>
              </a:rPr>
              <a:t>I. Работа по формированию словообразования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i="1" dirty="0" smtClean="0">
                <a:solidFill>
                  <a:schemeClr val="accent5">
                    <a:lumMod val="50000"/>
                  </a:schemeClr>
                </a:solidFill>
              </a:rPr>
              <a:t>три этапа логопедической работы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>
                <a:latin typeface="Arial Black" pitchFamily="34" charset="0"/>
              </a:rPr>
              <a:t>Закрепление наиболее продуктивных словообразовательных моделей</a:t>
            </a:r>
            <a:r>
              <a:rPr lang="ru-RU" sz="3100" dirty="0" smtClean="0">
                <a:latin typeface="Arial Black" pitchFamily="34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309320"/>
            <a:ext cx="4040188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6309320"/>
            <a:ext cx="4041775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51520" y="1444294"/>
            <a:ext cx="4245868" cy="39417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566928" indent="-457200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а. </a:t>
            </a:r>
            <a:r>
              <a:rPr lang="ru-RU" dirty="0" smtClean="0">
                <a:latin typeface="Arial Black" pitchFamily="34" charset="0"/>
              </a:rPr>
              <a:t>Существительные.</a:t>
            </a: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pPr marL="566928" indent="-457200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б. </a:t>
            </a:r>
            <a:r>
              <a:rPr lang="ru-RU" dirty="0" smtClean="0">
                <a:latin typeface="Arial Black" pitchFamily="34" charset="0"/>
              </a:rPr>
              <a:t>Глаголы.</a:t>
            </a:r>
          </a:p>
          <a:p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в. </a:t>
            </a:r>
            <a:r>
              <a:rPr lang="ru-RU" dirty="0" smtClean="0">
                <a:latin typeface="Arial Black" pitchFamily="34" charset="0"/>
              </a:rPr>
              <a:t>Прилагательные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39952" y="1444294"/>
            <a:ext cx="4824536" cy="4865026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 Black" pitchFamily="34" charset="0"/>
              </a:rPr>
              <a:t>Образование уменьшительно-ласкательных существительных</a:t>
            </a:r>
          </a:p>
          <a:p>
            <a:r>
              <a:rPr lang="ru-RU" sz="1800" dirty="0" smtClean="0">
                <a:latin typeface="Arial Black" pitchFamily="34" charset="0"/>
              </a:rPr>
              <a:t>суффиксами:   </a:t>
            </a:r>
            <a:r>
              <a:rPr lang="ru-RU" b="1" i="1" dirty="0" smtClean="0">
                <a:latin typeface="Arial Black" pitchFamily="34" charset="0"/>
                <a:cs typeface="Aharoni" pitchFamily="2" charset="-79"/>
              </a:rPr>
              <a:t>-</a:t>
            </a:r>
            <a:r>
              <a:rPr lang="ru-RU" b="1" dirty="0" smtClean="0">
                <a:latin typeface="Arial Black" pitchFamily="34" charset="0"/>
                <a:cs typeface="Aharoni" pitchFamily="2" charset="-79"/>
              </a:rPr>
              <a:t>к-; -</a:t>
            </a:r>
            <a:r>
              <a:rPr lang="ru-RU" b="1" dirty="0" err="1" smtClean="0">
                <a:latin typeface="Arial Black" pitchFamily="34" charset="0"/>
                <a:cs typeface="Aharoni" pitchFamily="2" charset="-79"/>
              </a:rPr>
              <a:t>ик</a:t>
            </a:r>
            <a:r>
              <a:rPr lang="ru-RU" b="1" dirty="0" smtClean="0">
                <a:latin typeface="Arial Black" pitchFamily="34" charset="0"/>
                <a:cs typeface="Aharoni" pitchFamily="2" charset="-79"/>
              </a:rPr>
              <a:t>-; чик;</a:t>
            </a:r>
          </a:p>
          <a:p>
            <a:pPr>
              <a:buNone/>
            </a:pPr>
            <a:r>
              <a:rPr lang="ru-RU" sz="1800" dirty="0" smtClean="0">
                <a:latin typeface="Arial Black" pitchFamily="34" charset="0"/>
              </a:rPr>
              <a:t>   </a:t>
            </a:r>
            <a:r>
              <a:rPr lang="ru-RU" sz="1800" dirty="0" smtClean="0"/>
              <a:t> </a:t>
            </a:r>
            <a:r>
              <a:rPr lang="ru-RU" sz="1800" dirty="0" smtClean="0">
                <a:latin typeface="Arial Black" pitchFamily="34" charset="0"/>
              </a:rPr>
              <a:t>ОЧК, -ЕЧК, -ИЦ, -Ц</a:t>
            </a:r>
            <a:r>
              <a:rPr lang="ru-RU" sz="1800" dirty="0" smtClean="0"/>
              <a:t>.</a:t>
            </a:r>
            <a:endParaRPr lang="ru-RU" sz="1800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1800" dirty="0" smtClean="0">
                <a:latin typeface="Arial Black" pitchFamily="34" charset="0"/>
              </a:rPr>
              <a:t>      </a:t>
            </a:r>
          </a:p>
          <a:p>
            <a:pPr>
              <a:buNone/>
            </a:pPr>
            <a:r>
              <a:rPr lang="ru-RU" sz="1800" dirty="0" smtClean="0">
                <a:latin typeface="Arial Black" pitchFamily="34" charset="0"/>
              </a:rPr>
              <a:t> Дифференциация </a:t>
            </a:r>
          </a:p>
          <a:p>
            <a:pPr>
              <a:buNone/>
            </a:pPr>
            <a:r>
              <a:rPr lang="ru-RU" sz="1800" dirty="0" smtClean="0">
                <a:latin typeface="Arial Black" pitchFamily="34" charset="0"/>
              </a:rPr>
              <a:t>   а) совершенного и        несовершенного вида; </a:t>
            </a:r>
          </a:p>
          <a:p>
            <a:pPr>
              <a:buNone/>
            </a:pPr>
            <a:r>
              <a:rPr lang="ru-RU" sz="1800" dirty="0" smtClean="0">
                <a:latin typeface="Arial Black" pitchFamily="34" charset="0"/>
              </a:rPr>
              <a:t>   б) возвратных и невозвратных глаголов.</a:t>
            </a:r>
          </a:p>
          <a:p>
            <a:endParaRPr lang="ru-RU" sz="1800" dirty="0" smtClean="0">
              <a:latin typeface="Arial Black" pitchFamily="34" charset="0"/>
            </a:endParaRPr>
          </a:p>
          <a:p>
            <a:endParaRPr lang="ru-RU" sz="1800" dirty="0" smtClean="0">
              <a:latin typeface="Arial Black" pitchFamily="34" charset="0"/>
            </a:endParaRPr>
          </a:p>
          <a:p>
            <a:r>
              <a:rPr lang="ru-RU" sz="1800" dirty="0" smtClean="0">
                <a:latin typeface="Arial Black" pitchFamily="34" charset="0"/>
              </a:rPr>
              <a:t>Образование притяжательных прилагательных </a:t>
            </a:r>
          </a:p>
          <a:p>
            <a:pPr>
              <a:buNone/>
            </a:pPr>
            <a:r>
              <a:rPr lang="ru-RU" sz="1800" dirty="0" smtClean="0">
                <a:latin typeface="Arial Black" pitchFamily="34" charset="0"/>
              </a:rPr>
              <a:t>    с суффиксом   </a:t>
            </a:r>
            <a:r>
              <a:rPr lang="ru-RU" b="1" dirty="0" smtClean="0">
                <a:latin typeface="Arial Black" pitchFamily="34" charset="0"/>
              </a:rPr>
              <a:t>-ин</a:t>
            </a:r>
            <a:endParaRPr lang="ru-RU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Модели </a:t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+mn-lt"/>
              </a:rPr>
              <a:t>(1)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Плюс 3"/>
          <p:cNvSpPr/>
          <p:nvPr/>
        </p:nvSpPr>
        <p:spPr>
          <a:xfrm>
            <a:off x="1979712" y="1988840"/>
            <a:ext cx="936104" cy="792088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 4"/>
          <p:cNvSpPr/>
          <p:nvPr/>
        </p:nvSpPr>
        <p:spPr>
          <a:xfrm>
            <a:off x="5796136" y="2204864"/>
            <a:ext cx="1296144" cy="360040"/>
          </a:xfrm>
          <a:prstGeom prst="mathEqual">
            <a:avLst>
              <a:gd name="adj1" fmla="val 23520"/>
              <a:gd name="adj2" fmla="val 529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 descr="Боровик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12776"/>
            <a:ext cx="1368152" cy="1872208"/>
          </a:xfrm>
          <a:prstGeom prst="rect">
            <a:avLst/>
          </a:prstGeom>
          <a:noFill/>
        </p:spPr>
      </p:pic>
      <p:pic>
        <p:nvPicPr>
          <p:cNvPr id="1028" name="Picture 4" descr="Боровик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916832"/>
            <a:ext cx="792088" cy="93610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707904" y="1988840"/>
            <a:ext cx="1440160" cy="9144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30" name="Picture 6" descr="Тополь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789040"/>
            <a:ext cx="1800200" cy="2376264"/>
          </a:xfrm>
          <a:prstGeom prst="rect">
            <a:avLst/>
          </a:prstGeom>
          <a:noFill/>
        </p:spPr>
      </p:pic>
      <p:pic>
        <p:nvPicPr>
          <p:cNvPr id="1034" name="Picture 10" descr="Тополь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4509120"/>
            <a:ext cx="648072" cy="1068710"/>
          </a:xfrm>
          <a:prstGeom prst="rect">
            <a:avLst/>
          </a:prstGeom>
          <a:noFill/>
        </p:spPr>
      </p:pic>
      <p:sp>
        <p:nvSpPr>
          <p:cNvPr id="12" name="Плюс 11"/>
          <p:cNvSpPr/>
          <p:nvPr/>
        </p:nvSpPr>
        <p:spPr>
          <a:xfrm>
            <a:off x="2132112" y="4725144"/>
            <a:ext cx="936104" cy="864096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779912" y="4653136"/>
            <a:ext cx="1440160" cy="93610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Равно 13"/>
          <p:cNvSpPr/>
          <p:nvPr/>
        </p:nvSpPr>
        <p:spPr>
          <a:xfrm>
            <a:off x="5868144" y="4869160"/>
            <a:ext cx="1440160" cy="432048"/>
          </a:xfrm>
          <a:prstGeom prst="mathEqual">
            <a:avLst>
              <a:gd name="adj1" fmla="val 23520"/>
              <a:gd name="adj2" fmla="val 3171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r>
              <a:rPr lang="ru-RU" sz="1600" dirty="0" smtClean="0"/>
              <a:t>большой предмет             суффикс (ИК,ОК,К,ЧИК)         маленький предмет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35280" cy="940966"/>
          </a:xfrm>
        </p:spPr>
        <p:txBody>
          <a:bodyPr/>
          <a:lstStyle/>
          <a:p>
            <a:r>
              <a:rPr lang="ru-RU" dirty="0" smtClean="0"/>
              <a:t>Модель   существительного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827584" y="3284984"/>
            <a:ext cx="1130424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ест 12"/>
          <p:cNvSpPr/>
          <p:nvPr/>
        </p:nvSpPr>
        <p:spPr>
          <a:xfrm>
            <a:off x="2843808" y="3573016"/>
            <a:ext cx="482352" cy="432048"/>
          </a:xfrm>
          <a:prstGeom prst="plus">
            <a:avLst>
              <a:gd name="adj" fmla="val 472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flipV="1">
            <a:off x="5868144" y="4005064"/>
            <a:ext cx="55436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flipV="1">
            <a:off x="5868144" y="3789040"/>
            <a:ext cx="55436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380312" y="3645024"/>
            <a:ext cx="482352" cy="4320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3923928" y="3284984"/>
            <a:ext cx="1348736" cy="1224136"/>
          </a:xfrm>
          <a:prstGeom prst="triangl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995936" y="3861048"/>
            <a:ext cx="146653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чик</a:t>
            </a:r>
            <a:endParaRPr lang="ru-RU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200" i="1" dirty="0" smtClean="0">
                <a:solidFill>
                  <a:schemeClr val="tx1"/>
                </a:solidFill>
              </a:rPr>
              <a:t/>
            </a:r>
            <a:br>
              <a:rPr lang="ru-RU" sz="1200" i="1" dirty="0" smtClean="0">
                <a:solidFill>
                  <a:schemeClr val="tx1"/>
                </a:solidFill>
              </a:rPr>
            </a:br>
            <a:r>
              <a:rPr lang="ru-RU" sz="5300" dirty="0" smtClean="0">
                <a:effectLst/>
                <a:latin typeface="Arial Black" pitchFamily="34" charset="0"/>
              </a:rPr>
              <a:t>модели</a:t>
            </a:r>
            <a:r>
              <a:rPr lang="ru-RU" sz="1200" i="1" dirty="0" smtClean="0">
                <a:solidFill>
                  <a:schemeClr val="tx1"/>
                </a:solidFill>
              </a:rPr>
              <a:t/>
            </a:r>
            <a:br>
              <a:rPr lang="ru-RU" sz="1200" i="1" dirty="0" smtClean="0">
                <a:solidFill>
                  <a:schemeClr val="tx1"/>
                </a:solidFill>
              </a:rPr>
            </a:br>
            <a:r>
              <a:rPr lang="ru-RU" sz="1200" i="1" dirty="0" smtClean="0">
                <a:solidFill>
                  <a:schemeClr val="tx1"/>
                </a:solidFill>
              </a:rPr>
              <a:t> Дифференциация глаголов совершенного и несовершенного вида. </a:t>
            </a:r>
            <a:br>
              <a:rPr lang="ru-RU" sz="1200" i="1" dirty="0" smtClean="0">
                <a:solidFill>
                  <a:schemeClr val="tx1"/>
                </a:solidFill>
              </a:rPr>
            </a:br>
            <a:r>
              <a:rPr lang="ru-RU" sz="1200" i="1" dirty="0" smtClean="0">
                <a:solidFill>
                  <a:schemeClr val="tx1"/>
                </a:solidFill>
              </a:rPr>
              <a:t/>
            </a:r>
            <a:br>
              <a:rPr lang="ru-RU" sz="1200" i="1" dirty="0" smtClean="0">
                <a:solidFill>
                  <a:schemeClr val="tx1"/>
                </a:solidFill>
              </a:rPr>
            </a:br>
            <a:r>
              <a:rPr lang="ru-RU" sz="1200" i="1" dirty="0" smtClean="0">
                <a:solidFill>
                  <a:schemeClr val="tx1"/>
                </a:solidFill>
              </a:rPr>
              <a:t/>
            </a:r>
            <a:br>
              <a:rPr lang="ru-RU" sz="1200" i="1" dirty="0" smtClean="0">
                <a:solidFill>
                  <a:schemeClr val="tx1"/>
                </a:solidFill>
              </a:rPr>
            </a:br>
            <a:endParaRPr lang="ru-RU" sz="12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4" name="Содержимое 3" descr="image074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780928"/>
            <a:ext cx="1656184" cy="7920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1270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2051720" y="2780928"/>
            <a:ext cx="3240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9050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мыла — вымыла,   </a:t>
            </a:r>
          </a:p>
          <a:p>
            <a:pPr lvl="0" indent="19050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вешает — повесила,</a:t>
            </a:r>
            <a:endParaRPr lang="ru-RU" dirty="0" smtClean="0">
              <a:latin typeface="Arial Black" pitchFamily="34" charset="0"/>
              <a:cs typeface="Arial" pitchFamily="34" charset="0"/>
            </a:endParaRPr>
          </a:p>
          <a:p>
            <a:pPr lvl="0" indent="19050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рисует — нарисовал</a:t>
            </a:r>
            <a:endParaRPr lang="ru-RU" dirty="0" smtClean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6" name="Рисунок 5" descr="image080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4077072"/>
            <a:ext cx="183569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763688" y="4005064"/>
            <a:ext cx="4032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обувает — обувается, </a:t>
            </a:r>
          </a:p>
          <a:p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причесывает-причесывается</a:t>
            </a:r>
            <a:r>
              <a:rPr lang="ru-RU" dirty="0" smtClean="0"/>
              <a:t>, </a:t>
            </a:r>
            <a:endParaRPr lang="ru-RU" dirty="0"/>
          </a:p>
        </p:txBody>
      </p:sp>
      <p:sp>
        <p:nvSpPr>
          <p:cNvPr id="9" name="Половина рамки 8"/>
          <p:cNvSpPr/>
          <p:nvPr/>
        </p:nvSpPr>
        <p:spPr>
          <a:xfrm flipH="1">
            <a:off x="323528" y="1772816"/>
            <a:ext cx="1152128" cy="432048"/>
          </a:xfrm>
          <a:prstGeom prst="halfFrame">
            <a:avLst>
              <a:gd name="adj1" fmla="val 27636"/>
              <a:gd name="adj2" fmla="val 28075"/>
            </a:avLst>
          </a:prstGeom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1763688" y="4149080"/>
            <a:ext cx="576064" cy="432048"/>
          </a:xfrm>
          <a:prstGeom prst="mathPlus">
            <a:avLst>
              <a:gd name="adj1" fmla="val 158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2339752" y="1700808"/>
            <a:ext cx="1440160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 11"/>
          <p:cNvSpPr/>
          <p:nvPr/>
        </p:nvSpPr>
        <p:spPr>
          <a:xfrm>
            <a:off x="3995936" y="1844824"/>
            <a:ext cx="576064" cy="360040"/>
          </a:xfrm>
          <a:prstGeom prst="mathEqual">
            <a:avLst>
              <a:gd name="adj1" fmla="val 12478"/>
              <a:gd name="adj2" fmla="val 529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оловина рамки 12"/>
          <p:cNvSpPr/>
          <p:nvPr/>
        </p:nvSpPr>
        <p:spPr>
          <a:xfrm flipH="1">
            <a:off x="4716016" y="1772816"/>
            <a:ext cx="864096" cy="504056"/>
          </a:xfrm>
          <a:prstGeom prst="halfFrame">
            <a:avLst>
              <a:gd name="adj1" fmla="val 27636"/>
              <a:gd name="adj2" fmla="val 28075"/>
            </a:avLst>
          </a:prstGeom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5580112" y="1700808"/>
            <a:ext cx="1512168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251520" y="4077072"/>
            <a:ext cx="1368152" cy="5760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483768" y="4149080"/>
            <a:ext cx="576064" cy="5040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 16"/>
          <p:cNvSpPr/>
          <p:nvPr/>
        </p:nvSpPr>
        <p:spPr>
          <a:xfrm>
            <a:off x="3203848" y="4221088"/>
            <a:ext cx="648072" cy="288032"/>
          </a:xfrm>
          <a:prstGeom prst="mathEqual">
            <a:avLst>
              <a:gd name="adj1" fmla="val 12478"/>
              <a:gd name="adj2" fmla="val 5296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flipH="1">
            <a:off x="4139952" y="4149080"/>
            <a:ext cx="1080120" cy="5040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148064" y="4149080"/>
            <a:ext cx="576064" cy="5040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люс 19"/>
          <p:cNvSpPr/>
          <p:nvPr/>
        </p:nvSpPr>
        <p:spPr>
          <a:xfrm>
            <a:off x="1691680" y="1772816"/>
            <a:ext cx="576064" cy="432048"/>
          </a:xfrm>
          <a:prstGeom prst="mathPlus">
            <a:avLst>
              <a:gd name="adj1" fmla="val 158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1" name="Двойная волна 30"/>
          <p:cNvSpPr/>
          <p:nvPr/>
        </p:nvSpPr>
        <p:spPr>
          <a:xfrm>
            <a:off x="4860032" y="5301208"/>
            <a:ext cx="720080" cy="216024"/>
          </a:xfrm>
          <a:prstGeom prst="doubleWave">
            <a:avLst>
              <a:gd name="adj1" fmla="val 12500"/>
              <a:gd name="adj2" fmla="val -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войная волна 31"/>
          <p:cNvSpPr/>
          <p:nvPr/>
        </p:nvSpPr>
        <p:spPr>
          <a:xfrm>
            <a:off x="6300192" y="5301208"/>
            <a:ext cx="720080" cy="216024"/>
          </a:xfrm>
          <a:prstGeom prst="doubleWave">
            <a:avLst>
              <a:gd name="adj1" fmla="val 12500"/>
              <a:gd name="adj2" fmla="val -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войная волна 32"/>
          <p:cNvSpPr/>
          <p:nvPr/>
        </p:nvSpPr>
        <p:spPr>
          <a:xfrm>
            <a:off x="7524328" y="5301208"/>
            <a:ext cx="720080" cy="216024"/>
          </a:xfrm>
          <a:prstGeom prst="doubleWave">
            <a:avLst>
              <a:gd name="adj1" fmla="val 12500"/>
              <a:gd name="adj2" fmla="val -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5940152" y="5373216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7308304" y="5373216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8532440" y="5373216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андрей\Desktop\iCA0IQSN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1412776"/>
            <a:ext cx="98107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84784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Приставка            совершаемое действие          действие закончено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совершаемое действие      частица </a:t>
            </a:r>
            <a:r>
              <a:rPr lang="ru-RU" sz="1800" dirty="0" smtClean="0">
                <a:latin typeface="Arial Black" pitchFamily="34" charset="0"/>
                <a:cs typeface="Aharoni" pitchFamily="2" charset="-79"/>
              </a:rPr>
              <a:t>СЯ      </a:t>
            </a:r>
            <a:r>
              <a:rPr lang="ru-RU" sz="1800" dirty="0" smtClean="0"/>
              <a:t>действие повторяется</a:t>
            </a:r>
            <a:endParaRPr lang="ru-RU" sz="1800" dirty="0" smtClean="0">
              <a:latin typeface="Arial Black" pitchFamily="34" charset="0"/>
              <a:cs typeface="Aharoni" pitchFamily="2" charset="-79"/>
            </a:endParaRP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оловина рамки 3"/>
          <p:cNvSpPr/>
          <p:nvPr/>
        </p:nvSpPr>
        <p:spPr>
          <a:xfrm rot="5400000">
            <a:off x="5508104" y="2348880"/>
            <a:ext cx="648072" cy="936104"/>
          </a:xfrm>
          <a:prstGeom prst="halfFrame">
            <a:avLst>
              <a:gd name="adj1" fmla="val 22181"/>
              <a:gd name="adj2" fmla="val 25691"/>
            </a:avLst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андрей\Desktop\iCA0IQS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1988840"/>
            <a:ext cx="981075" cy="1428750"/>
          </a:xfrm>
          <a:prstGeom prst="rect">
            <a:avLst/>
          </a:prstGeom>
          <a:noFill/>
        </p:spPr>
      </p:pic>
      <p:sp>
        <p:nvSpPr>
          <p:cNvPr id="7" name="Плюс 6"/>
          <p:cNvSpPr/>
          <p:nvPr/>
        </p:nvSpPr>
        <p:spPr>
          <a:xfrm>
            <a:off x="1835696" y="2492896"/>
            <a:ext cx="720080" cy="648072"/>
          </a:xfrm>
          <a:prstGeom prst="mathPlus">
            <a:avLst>
              <a:gd name="adj1" fmla="val 9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2843808" y="2420888"/>
            <a:ext cx="1440160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4644008" y="2636912"/>
            <a:ext cx="554360" cy="820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4644008" y="2852936"/>
            <a:ext cx="55436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539552" y="4365104"/>
            <a:ext cx="1368152" cy="5760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люс 12"/>
          <p:cNvSpPr/>
          <p:nvPr/>
        </p:nvSpPr>
        <p:spPr>
          <a:xfrm>
            <a:off x="2339752" y="4293096"/>
            <a:ext cx="720080" cy="648072"/>
          </a:xfrm>
          <a:prstGeom prst="mathPlus">
            <a:avLst>
              <a:gd name="adj1" fmla="val 9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4788024" y="4509120"/>
            <a:ext cx="55436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 flipV="1">
            <a:off x="4788024" y="4797152"/>
            <a:ext cx="55436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563888" y="4293096"/>
            <a:ext cx="648072" cy="6480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 flipH="1">
            <a:off x="5580112" y="4221088"/>
            <a:ext cx="1368152" cy="5760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948264" y="4221088"/>
            <a:ext cx="504056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6300192" y="2492896"/>
            <a:ext cx="1440160" cy="6480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Двойная волна 21"/>
          <p:cNvSpPr/>
          <p:nvPr/>
        </p:nvSpPr>
        <p:spPr>
          <a:xfrm>
            <a:off x="5004048" y="5229200"/>
            <a:ext cx="720080" cy="216024"/>
          </a:xfrm>
          <a:prstGeom prst="doubleWave">
            <a:avLst>
              <a:gd name="adj1" fmla="val 12500"/>
              <a:gd name="adj2" fmla="val -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волна 22"/>
          <p:cNvSpPr/>
          <p:nvPr/>
        </p:nvSpPr>
        <p:spPr>
          <a:xfrm>
            <a:off x="7308304" y="5229200"/>
            <a:ext cx="720080" cy="216024"/>
          </a:xfrm>
          <a:prstGeom prst="doubleWave">
            <a:avLst>
              <a:gd name="adj1" fmla="val 12500"/>
              <a:gd name="adj2" fmla="val -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войная волна 23"/>
          <p:cNvSpPr/>
          <p:nvPr/>
        </p:nvSpPr>
        <p:spPr>
          <a:xfrm>
            <a:off x="6156176" y="5229200"/>
            <a:ext cx="720080" cy="216024"/>
          </a:xfrm>
          <a:prstGeom prst="doubleWave">
            <a:avLst>
              <a:gd name="adj1" fmla="val 12500"/>
              <a:gd name="adj2" fmla="val -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узел 25"/>
          <p:cNvSpPr/>
          <p:nvPr/>
        </p:nvSpPr>
        <p:spPr>
          <a:xfrm flipH="1" flipV="1">
            <a:off x="5868143" y="5373212"/>
            <a:ext cx="45719" cy="72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Блок-схема: узел 27"/>
          <p:cNvSpPr/>
          <p:nvPr/>
        </p:nvSpPr>
        <p:spPr>
          <a:xfrm flipH="1" flipV="1">
            <a:off x="8316416" y="5301208"/>
            <a:ext cx="4571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Блок-схема: узел 28"/>
          <p:cNvSpPr/>
          <p:nvPr/>
        </p:nvSpPr>
        <p:spPr>
          <a:xfrm flipH="1" flipV="1">
            <a:off x="7092280" y="5301208"/>
            <a:ext cx="54102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1454</TotalTime>
  <Words>823</Words>
  <Application>Microsoft Office PowerPoint</Application>
  <PresentationFormat>Экран (4:3)</PresentationFormat>
  <Paragraphs>202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                                       </vt:lpstr>
      <vt:lpstr>Наглядное моделирование</vt:lpstr>
      <vt:lpstr>наглядные модели в логопедическом процессе</vt:lpstr>
      <vt:lpstr>  I. Работа по формированию словообразования три этапа логопедической работы  </vt:lpstr>
      <vt:lpstr> Закрепление наиболее продуктивных словообразовательных моделей. </vt:lpstr>
      <vt:lpstr>Модели  (1)</vt:lpstr>
      <vt:lpstr>Модель   существительного</vt:lpstr>
      <vt:lpstr> модели  Дифференциация глаголов совершенного и несовершенного вида.    </vt:lpstr>
      <vt:lpstr>Слайд 9</vt:lpstr>
      <vt:lpstr>модели</vt:lpstr>
      <vt:lpstr>                  Модели    притяжательные прилагательные с суффиксом  -ин -,   кошкин, утиный,   Дом для кошки - кошкин.       Клюв  утки - утиный                          </vt:lpstr>
      <vt:lpstr>Работа над словообразованием менее продуктивных моделей</vt:lpstr>
      <vt:lpstr>модели (2)</vt:lpstr>
      <vt:lpstr> модели прилагательных (2) </vt:lpstr>
      <vt:lpstr>Слайд 15</vt:lpstr>
      <vt:lpstr>Притяжательные прилагательные с суффиксом -и- </vt:lpstr>
      <vt:lpstr>Модели относительных прилагательных</vt:lpstr>
      <vt:lpstr> модели </vt:lpstr>
      <vt:lpstr>Уточнение значения и звучания непродуктивных словообразовательных моделей.</vt:lpstr>
      <vt:lpstr>грибник</vt:lpstr>
      <vt:lpstr>Модели существительны(3)</vt:lpstr>
      <vt:lpstr>                  модели глаголов </vt:lpstr>
      <vt:lpstr>Слайд 23</vt:lpstr>
      <vt:lpstr>Образование однокоренных слов</vt:lpstr>
      <vt:lpstr>Образование однокоренных слов</vt:lpstr>
      <vt:lpstr>Последовательность работы над словообразовательными аффиксами </vt:lpstr>
      <vt:lpstr>Последовательность работы над словообразовательными аффиксами </vt:lpstr>
      <vt:lpstr>       литература</vt:lpstr>
      <vt:lpstr>Слайд 29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наглядных моделей в работе над словообразованием с детьми с ОНР.</dc:title>
  <dc:creator>андрей</dc:creator>
  <cp:lastModifiedBy>smerdov</cp:lastModifiedBy>
  <cp:revision>156</cp:revision>
  <dcterms:created xsi:type="dcterms:W3CDTF">2013-01-12T17:00:53Z</dcterms:created>
  <dcterms:modified xsi:type="dcterms:W3CDTF">2015-03-11T07:26:53Z</dcterms:modified>
</cp:coreProperties>
</file>