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71"/>
  </p:notesMasterIdLst>
  <p:sldIdLst>
    <p:sldId id="257" r:id="rId2"/>
    <p:sldId id="277" r:id="rId3"/>
    <p:sldId id="256" r:id="rId4"/>
    <p:sldId id="278" r:id="rId5"/>
    <p:sldId id="279" r:id="rId6"/>
    <p:sldId id="282" r:id="rId7"/>
    <p:sldId id="283" r:id="rId8"/>
    <p:sldId id="353" r:id="rId9"/>
    <p:sldId id="354" r:id="rId10"/>
    <p:sldId id="286" r:id="rId11"/>
    <p:sldId id="287" r:id="rId12"/>
    <p:sldId id="288" r:id="rId13"/>
    <p:sldId id="289" r:id="rId14"/>
    <p:sldId id="301" r:id="rId15"/>
    <p:sldId id="291" r:id="rId16"/>
    <p:sldId id="292" r:id="rId17"/>
    <p:sldId id="293" r:id="rId18"/>
    <p:sldId id="294" r:id="rId19"/>
    <p:sldId id="297" r:id="rId20"/>
    <p:sldId id="299" r:id="rId21"/>
    <p:sldId id="302" r:id="rId22"/>
    <p:sldId id="351" r:id="rId23"/>
    <p:sldId id="303" r:id="rId24"/>
    <p:sldId id="304" r:id="rId25"/>
    <p:sldId id="306" r:id="rId26"/>
    <p:sldId id="305" r:id="rId27"/>
    <p:sldId id="307" r:id="rId28"/>
    <p:sldId id="308" r:id="rId29"/>
    <p:sldId id="309" r:id="rId30"/>
    <p:sldId id="310" r:id="rId31"/>
    <p:sldId id="312" r:id="rId32"/>
    <p:sldId id="311" r:id="rId33"/>
    <p:sldId id="314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55" r:id="rId44"/>
    <p:sldId id="325" r:id="rId45"/>
    <p:sldId id="327" r:id="rId46"/>
    <p:sldId id="328" r:id="rId47"/>
    <p:sldId id="329" r:id="rId48"/>
    <p:sldId id="330" r:id="rId49"/>
    <p:sldId id="334" r:id="rId50"/>
    <p:sldId id="332" r:id="rId51"/>
    <p:sldId id="335" r:id="rId52"/>
    <p:sldId id="336" r:id="rId53"/>
    <p:sldId id="333" r:id="rId54"/>
    <p:sldId id="338" r:id="rId55"/>
    <p:sldId id="339" r:id="rId56"/>
    <p:sldId id="340" r:id="rId57"/>
    <p:sldId id="358" r:id="rId58"/>
    <p:sldId id="359" r:id="rId59"/>
    <p:sldId id="342" r:id="rId60"/>
    <p:sldId id="343" r:id="rId61"/>
    <p:sldId id="344" r:id="rId62"/>
    <p:sldId id="346" r:id="rId63"/>
    <p:sldId id="347" r:id="rId64"/>
    <p:sldId id="348" r:id="rId65"/>
    <p:sldId id="345" r:id="rId66"/>
    <p:sldId id="349" r:id="rId67"/>
    <p:sldId id="360" r:id="rId68"/>
    <p:sldId id="361" r:id="rId69"/>
    <p:sldId id="362" r:id="rId70"/>
  </p:sldIdLst>
  <p:sldSz cx="9144000" cy="6858000" type="screen4x3"/>
  <p:notesSz cx="6858000" cy="9144000"/>
  <p:custDataLst>
    <p:tags r:id="rId7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FFFF"/>
    <a:srgbClr val="F8C8CA"/>
    <a:srgbClr val="FFCCFF"/>
    <a:srgbClr val="9966FF"/>
    <a:srgbClr val="99FFCC"/>
    <a:srgbClr val="F8FCC6"/>
    <a:srgbClr val="E99BBC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423A-2E1D-464F-ACFB-B0F8124D93B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A4C6D-808A-4068-9454-16B0EE5AF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7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67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92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1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2272-39ED-45C3-BCD9-98A92B995EE7}" type="datetime1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5B97-4A53-44B2-98D5-6C4C42E50846}" type="datetime1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099-4FDB-4F8E-AC40-E617691921CA}" type="datetime1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C6F-9A23-40FC-A496-439457D2237D}" type="datetime1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133-AD85-43F9-9D0E-738CA7ADC1D5}" type="datetime1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2611BA3-BC6F-47B5-9D16-F37631B0565E}" type="datetime1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74F4-123B-49B9-9653-4434B39EC17B}" type="datetime1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878-5B8F-4402-AE11-955E20ECA8E7}" type="datetime1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2C20-9716-497A-A55F-9A3CD85F6419}" type="datetime1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97B4-DA39-4801-B735-8837D7F6548E}" type="datetime1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9436BF6-D69C-453B-B1F8-92EC350CC2F1}" type="datetime1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DB0014D-6ED9-4FD0-94F0-E8FF769EC4F3}" type="datetime1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255606" y="457200"/>
            <a:ext cx="8683385" cy="5644497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3157" y="983530"/>
            <a:ext cx="8203963" cy="440120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800" b="1" i="1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 algn="ctr"/>
            <a:r>
              <a:rPr lang="ru-RU" sz="4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Семинар-практикум</a:t>
            </a:r>
          </a:p>
          <a:p>
            <a:pPr algn="ctr"/>
            <a:r>
              <a:rPr lang="ru-RU" sz="40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для родителей первоклассников</a:t>
            </a:r>
          </a:p>
          <a:p>
            <a:pPr algn="ctr"/>
            <a:r>
              <a:rPr lang="ru-RU" sz="4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«Учение без мучения»</a:t>
            </a:r>
          </a:p>
          <a:p>
            <a:pPr algn="ctr"/>
            <a:endParaRPr lang="ru-RU" sz="4800" b="1" i="1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 algn="ctr"/>
            <a:endParaRPr lang="ru-RU" sz="4800" b="1" i="1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17853032">
            <a:off x="7469119" y="4842617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322680" y="1373128"/>
            <a:ext cx="8654143" cy="4824052"/>
          </a:xfrm>
          <a:prstGeom prst="snip1Rect">
            <a:avLst>
              <a:gd name="adj" fmla="val 8665"/>
            </a:avLst>
          </a:prstGeom>
          <a:solidFill>
            <a:srgbClr val="CCFFCC"/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239486" y="222044"/>
            <a:ext cx="8690868" cy="1008550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Дыхательные упражнения: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486" y="1637898"/>
            <a:ext cx="8554136" cy="5724644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Чередование дыхательных и голосовых упражнений</a:t>
            </a:r>
          </a:p>
          <a:p>
            <a:pPr marL="514350" indent="-514350" algn="ctr"/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глубокий вдох</a:t>
            </a:r>
          </a:p>
          <a:p>
            <a:pPr marL="514350" indent="-514350" algn="ctr"/>
            <a:endParaRPr lang="ru-RU" sz="14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пауза</a:t>
            </a:r>
          </a:p>
          <a:p>
            <a:pPr marL="514350" indent="-514350" algn="ctr"/>
            <a:endParaRPr lang="ru-RU" sz="14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произносить на выдохе</a:t>
            </a:r>
          </a:p>
          <a:p>
            <a:pPr marL="514350" indent="-514350" algn="ctr"/>
            <a:endParaRPr lang="ru-RU" sz="14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пауза</a:t>
            </a:r>
          </a:p>
          <a:p>
            <a:pPr marL="514350" indent="-514350" algn="ctr"/>
            <a:endParaRPr lang="ru-RU" sz="4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75447" y="3760149"/>
            <a:ext cx="307649" cy="316195"/>
          </a:xfrm>
          <a:prstGeom prst="downArrow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74023" y="4536393"/>
            <a:ext cx="307649" cy="31619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381143" y="5286997"/>
            <a:ext cx="307649" cy="31619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54314" y="1415857"/>
            <a:ext cx="8654143" cy="4824052"/>
          </a:xfrm>
          <a:prstGeom prst="snip1Rect">
            <a:avLst>
              <a:gd name="adj" fmla="val 8665"/>
            </a:avLst>
          </a:prstGeom>
          <a:solidFill>
            <a:srgbClr val="CCFFCC"/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138545" y="204953"/>
            <a:ext cx="8791810" cy="1008550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Самомассаж</a:t>
            </a:r>
            <a:endParaRPr lang="ru-RU" sz="4800" b="1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545" y="1384419"/>
            <a:ext cx="865507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Char char="-"/>
            </a:pPr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самомассаж головы</a:t>
            </a:r>
          </a:p>
          <a:p>
            <a:pPr marL="514350" indent="-514350">
              <a:buFontTx/>
              <a:buChar char="-"/>
            </a:pPr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самомассаж ушек</a:t>
            </a:r>
          </a:p>
          <a:p>
            <a:pPr marL="514350" indent="-514350">
              <a:buFontTx/>
              <a:buChar char="-"/>
            </a:pPr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самомассаж пальцев рук</a:t>
            </a:r>
          </a:p>
          <a:p>
            <a:pPr marL="514350" indent="-514350"/>
            <a:endParaRPr lang="ru-RU" sz="44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86" name="Picture 2" descr="http://www.logopedmaster.ru/UserFiles/image1(4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781" y="4042160"/>
            <a:ext cx="1956988" cy="1925087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6388" name="Picture 4" descr="http://www.logopedmaster.ru/UserFiles/image4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6980" y="4018125"/>
            <a:ext cx="1963783" cy="1963783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6390" name="Picture 6" descr="http://topreferat.znate.ru/pars_docs/refs/39/38686/38686_html_160c788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221" y="4007979"/>
            <a:ext cx="2059536" cy="1981748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45279" y="1655139"/>
            <a:ext cx="8802168" cy="4824052"/>
          </a:xfrm>
          <a:prstGeom prst="snip1Rect">
            <a:avLst>
              <a:gd name="adj" fmla="val 8665"/>
            </a:avLst>
          </a:prstGeom>
          <a:solidFill>
            <a:srgbClr val="CCFFCC"/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4559" y="1589518"/>
            <a:ext cx="8614162" cy="6863417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упражнение </a:t>
            </a:r>
            <a:r>
              <a:rPr lang="ru-RU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«Кулачки»</a:t>
            </a:r>
          </a:p>
          <a:p>
            <a:pPr marL="514350" indent="-514350" algn="ctr"/>
            <a:endParaRPr lang="ru-RU" sz="48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8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8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8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r>
              <a:rPr lang="ru-RU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упражнение </a:t>
            </a:r>
            <a:r>
              <a:rPr lang="ru-RU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«Штанга»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70916" y="204953"/>
            <a:ext cx="8759439" cy="1008550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Релаксационная гимнастика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&amp;Pcy;&amp;acy;&amp;lcy;&amp;softcy;&amp;chcy;&amp;icy;&amp;kcy;&amp;ocy;&amp;vcy;&amp;acy;&amp;yacy; &amp;gcy;&amp;icy;&amp;mcy;&amp;ncy;&amp;acy;&amp;scy;&amp;tcy;&amp;i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7321" y="2599199"/>
            <a:ext cx="2929457" cy="2741562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45279" y="1655139"/>
            <a:ext cx="8728995" cy="4824052"/>
          </a:xfrm>
          <a:prstGeom prst="snip1Rect">
            <a:avLst>
              <a:gd name="adj" fmla="val 8665"/>
            </a:avLst>
          </a:prstGeom>
          <a:solidFill>
            <a:srgbClr val="CCFFCC"/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4559" y="1615155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45279" y="142114"/>
            <a:ext cx="8691072" cy="1637703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Важно соблюдать распорядок отдыха и сна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://www.vospitaj.com/wp-content/uploads/2012/09/iStock_000014808651Small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313" y="2020717"/>
            <a:ext cx="4593555" cy="4092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39526" y="449162"/>
            <a:ext cx="8526248" cy="5858343"/>
          </a:xfrm>
          <a:prstGeom prst="round1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3412" y="1578128"/>
            <a:ext cx="4777098" cy="3845469"/>
          </a:xfrm>
          <a:prstGeom prst="rect">
            <a:avLst/>
          </a:prstGeom>
          <a:ln>
            <a:solidFill>
              <a:srgbClr val="F8FCC6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atin typeface="+mj-lt"/>
                <a:cs typeface="Times New Roman" pitchFamily="18" charset="0"/>
              </a:rPr>
              <a:t>Как хорошо уметь читать!</a:t>
            </a:r>
            <a:endParaRPr lang="ru-RU" sz="60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3768790" y="1629399"/>
            <a:ext cx="1970918" cy="526988"/>
            <a:chOff x="1500860" y="5029200"/>
            <a:chExt cx="6938402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3" y="5029200"/>
              <a:ext cx="1523999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1" descr="C:\Users\Арсенал\Desktop\y_5a9ace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4395" y="1211090"/>
            <a:ext cx="3047356" cy="4579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62371" y="205099"/>
            <a:ext cx="8711904" cy="6274092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4559" y="1615155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512747" y="1427002"/>
            <a:ext cx="8015955" cy="2777530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+mj-lt"/>
              </a:rPr>
              <a:t>Цель:</a:t>
            </a:r>
            <a:r>
              <a:rPr lang="ru-RU" sz="4000" b="1" dirty="0" smtClean="0">
                <a:latin typeface="+mj-lt"/>
              </a:rPr>
              <a:t> </a:t>
            </a:r>
            <a:r>
              <a:rPr lang="ru-RU" sz="4800" i="1" dirty="0" smtClean="0">
                <a:latin typeface="+mj-lt"/>
              </a:rPr>
              <a:t>обучить приемам совершенствования навыков чтения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36733" y="170916"/>
            <a:ext cx="8737541" cy="6308275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4559" y="1615155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2" descr="C:\Users\Арсенал\Desktop\Семинар-практикум для родителей\Фото\Ayşegül-Aldemir-733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771716"/>
            <a:ext cx="4426721" cy="3623510"/>
          </a:xfrm>
          <a:prstGeom prst="rect">
            <a:avLst/>
          </a:prstGeom>
          <a:noFill/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222261" y="558023"/>
            <a:ext cx="8566484" cy="2549848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/>
              <a:t>Сформированный </a:t>
            </a:r>
            <a:endParaRPr lang="ru-RU" sz="3600" i="1" dirty="0"/>
          </a:p>
          <a:p>
            <a:pPr algn="ctr"/>
            <a:r>
              <a:rPr lang="ru-RU" sz="3600" i="1" dirty="0" smtClean="0"/>
              <a:t>навык чтения характеризуется </a:t>
            </a:r>
          </a:p>
          <a:p>
            <a:pPr algn="ctr"/>
            <a:r>
              <a:rPr lang="ru-RU" sz="3600" i="1" dirty="0" smtClean="0"/>
              <a:t>– техникой чтения и пониманием текста </a:t>
            </a:r>
            <a:br>
              <a:rPr lang="ru-RU" sz="3600" i="1" dirty="0" smtClean="0"/>
            </a:br>
            <a:endParaRPr lang="ru-RU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737937" y="744083"/>
            <a:ext cx="7860632" cy="5015034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Желательно проводить занятия ежедневно</a:t>
            </a:r>
            <a:br>
              <a:rPr lang="ru-RU" sz="36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Максимальная продолжительность занятий — 30 минут, </a:t>
            </a:r>
            <a:br>
              <a:rPr lang="ru-RU" sz="36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минимальная — 5-10 минут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920" y="1974541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20131" y="1655139"/>
            <a:ext cx="8654143" cy="4824052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4559" y="1615155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62370" y="204952"/>
            <a:ext cx="8802168" cy="1521297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+mj-lt"/>
              </a:rPr>
              <a:t>Приемы совершенствования навыков чтения</a:t>
            </a:r>
            <a:endParaRPr lang="ru-RU" sz="40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2" descr="C:\Users\Арсенал\Desktop\4(15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728" y="1870462"/>
            <a:ext cx="5514178" cy="440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54314" y="1603864"/>
            <a:ext cx="8727316" cy="4824052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600" dirty="0" smtClean="0"/>
              <a:t>Спала кошка на крыше. Она сжала лапки. Села около кошки птичка. Не сиди близко, птичка. Кошки очень хитры.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16192" y="2384277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56374" y="204952"/>
            <a:ext cx="8708164" cy="1435841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Чтение строчек наоборот по словам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196553" y="206218"/>
            <a:ext cx="8621485" cy="5606143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1474" y="452508"/>
            <a:ext cx="7932434" cy="577182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ru-RU" sz="2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   Семинар-практикум</a:t>
            </a:r>
          </a:p>
          <a:p>
            <a:pPr algn="ctr"/>
            <a:r>
              <a:rPr lang="ru-RU" sz="2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      проводят учителя-логопеды</a:t>
            </a:r>
          </a:p>
          <a:p>
            <a:r>
              <a:rPr lang="ru-RU" sz="2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            	</a:t>
            </a:r>
          </a:p>
          <a:p>
            <a:pPr algn="ctr"/>
            <a:r>
              <a:rPr lang="ru-RU" sz="2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МАУ ДО </a:t>
            </a:r>
          </a:p>
          <a:p>
            <a:pPr algn="ctr"/>
            <a:r>
              <a:rPr lang="ru-RU" sz="4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Центра«Семья и школа»</a:t>
            </a:r>
            <a:endParaRPr lang="ru-RU" sz="2800" b="1" i="1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 algn="ctr"/>
            <a:endParaRPr lang="ru-RU" sz="2800" i="1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 algn="ctr"/>
            <a:r>
              <a:rPr lang="ru-RU" sz="28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Головунина Татьяна Дмитриевна</a:t>
            </a:r>
          </a:p>
          <a:p>
            <a:pPr algn="ctr"/>
            <a:endParaRPr lang="ru-RU" sz="2800" i="1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 algn="ctr"/>
            <a:r>
              <a:rPr lang="ru-RU" sz="28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Сирина Татьяна Викторовна</a:t>
            </a:r>
          </a:p>
          <a:p>
            <a:pPr algn="ctr"/>
            <a:endParaRPr lang="ru-RU" sz="4800" b="1" i="1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 algn="ctr"/>
            <a:endParaRPr lang="ru-RU" sz="4800" b="1" i="1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pic>
        <p:nvPicPr>
          <p:cNvPr id="1026" name="Picture 2" descr="C:\Users\Boris\Desktop\семья и шко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316" y="4650244"/>
            <a:ext cx="1398512" cy="14084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62370" y="1655139"/>
            <a:ext cx="8810713" cy="4824052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None/>
            </a:pPr>
            <a:r>
              <a:rPr lang="ru-RU" sz="3600" dirty="0" smtClean="0"/>
              <a:t>Мальчики Миша и Серёжа жили у деда. Они помогали деду сушить сено. Дедушка учил мальчиков ловить рыбу. Ребята любили гостить у деда.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84559" y="1615155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62370" y="204953"/>
            <a:ext cx="8819259" cy="1450186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Чтение строчек </a:t>
            </a:r>
          </a:p>
          <a:p>
            <a:pPr algn="ctr"/>
            <a:r>
              <a:rPr lang="ru-RU" sz="4000" b="1" i="1" dirty="0" smtClean="0"/>
              <a:t>наоборот по буквам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53825" y="1655139"/>
            <a:ext cx="8720450" cy="4824052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None/>
            </a:pPr>
            <a:r>
              <a:rPr lang="ru-RU" sz="3600" dirty="0" smtClean="0"/>
              <a:t>У Сани собака. Её зовут Рекс. Саня и Рекс были в лесу. Рекс увидел сову. Она  сидела на сосне. Рекс хотел поймать сову. Сова сидела высоко. А собаки не умеют летать.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84559" y="1615155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28186" y="204952"/>
            <a:ext cx="8836351" cy="1521297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Поочередное чтение слов нормально и наоборот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48194" y="1685109"/>
            <a:ext cx="8712926" cy="4872459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None/>
            </a:pPr>
            <a:r>
              <a:rPr lang="ru-RU" sz="3600" dirty="0" smtClean="0"/>
              <a:t> Спа</a:t>
            </a:r>
            <a:r>
              <a:rPr lang="ru-RU" sz="3600" b="1" dirty="0" smtClean="0"/>
              <a:t>ла</a:t>
            </a:r>
            <a:r>
              <a:rPr lang="ru-RU" sz="3600" i="1" dirty="0" smtClean="0"/>
              <a:t> </a:t>
            </a:r>
            <a:r>
              <a:rPr lang="ru-RU" sz="3600" dirty="0" smtClean="0"/>
              <a:t>ко</a:t>
            </a:r>
            <a:r>
              <a:rPr lang="ru-RU" sz="3600" b="1" dirty="0" smtClean="0"/>
              <a:t>шка</a:t>
            </a:r>
            <a:r>
              <a:rPr lang="ru-RU" sz="3600" i="1" dirty="0" smtClean="0"/>
              <a:t> </a:t>
            </a:r>
            <a:r>
              <a:rPr lang="ru-RU" sz="3600" dirty="0" smtClean="0"/>
              <a:t>н</a:t>
            </a:r>
            <a:r>
              <a:rPr lang="ru-RU" sz="3600" b="1" dirty="0" smtClean="0"/>
              <a:t>а</a:t>
            </a:r>
            <a:r>
              <a:rPr lang="ru-RU" sz="3600" dirty="0" smtClean="0"/>
              <a:t> кры</a:t>
            </a:r>
            <a:r>
              <a:rPr lang="ru-RU" sz="3600" b="1" dirty="0" smtClean="0"/>
              <a:t>ше</a:t>
            </a:r>
            <a:r>
              <a:rPr lang="ru-RU" sz="3600" dirty="0" smtClean="0"/>
              <a:t>. Он</a:t>
            </a:r>
            <a:r>
              <a:rPr lang="ru-RU" sz="3600" b="1" dirty="0" smtClean="0"/>
              <a:t>а</a:t>
            </a:r>
            <a:r>
              <a:rPr lang="ru-RU" sz="3600" dirty="0" smtClean="0"/>
              <a:t> сж</a:t>
            </a:r>
            <a:r>
              <a:rPr lang="ru-RU" sz="3600" b="1" dirty="0" smtClean="0"/>
              <a:t>ала </a:t>
            </a:r>
            <a:r>
              <a:rPr lang="ru-RU" sz="3600" dirty="0" smtClean="0"/>
              <a:t>лап</a:t>
            </a:r>
            <a:r>
              <a:rPr lang="ru-RU" sz="3600" b="1" dirty="0" smtClean="0"/>
              <a:t>ки</a:t>
            </a:r>
            <a:r>
              <a:rPr lang="ru-RU" sz="3600" dirty="0" smtClean="0"/>
              <a:t>. Се</a:t>
            </a:r>
            <a:r>
              <a:rPr lang="ru-RU" sz="3600" b="1" dirty="0" smtClean="0"/>
              <a:t>ла</a:t>
            </a:r>
            <a:r>
              <a:rPr lang="ru-RU" sz="3600" dirty="0" smtClean="0"/>
              <a:t> ок</a:t>
            </a:r>
            <a:r>
              <a:rPr lang="ru-RU" sz="3600" b="1" dirty="0" smtClean="0"/>
              <a:t>оло</a:t>
            </a:r>
            <a:r>
              <a:rPr lang="ru-RU" sz="3600" dirty="0" smtClean="0"/>
              <a:t> кош</a:t>
            </a:r>
            <a:r>
              <a:rPr lang="ru-RU" sz="3600" b="1" dirty="0" smtClean="0"/>
              <a:t>ки</a:t>
            </a:r>
            <a:r>
              <a:rPr lang="ru-RU" sz="3600" dirty="0" smtClean="0"/>
              <a:t> пти</a:t>
            </a:r>
            <a:r>
              <a:rPr lang="ru-RU" sz="3600" b="1" dirty="0" smtClean="0"/>
              <a:t>чка</a:t>
            </a:r>
            <a:r>
              <a:rPr lang="ru-RU" sz="3600" dirty="0" smtClean="0"/>
              <a:t>. Н</a:t>
            </a:r>
            <a:r>
              <a:rPr lang="ru-RU" sz="3600" b="1" dirty="0" smtClean="0"/>
              <a:t>е</a:t>
            </a:r>
            <a:r>
              <a:rPr lang="ru-RU" sz="3600" dirty="0" smtClean="0"/>
              <a:t> си</a:t>
            </a:r>
            <a:r>
              <a:rPr lang="ru-RU" sz="3600" b="1" dirty="0" smtClean="0"/>
              <a:t>ди</a:t>
            </a:r>
            <a:r>
              <a:rPr lang="ru-RU" sz="3600" dirty="0" smtClean="0"/>
              <a:t> бли</a:t>
            </a:r>
            <a:r>
              <a:rPr lang="ru-RU" sz="3600" b="1" dirty="0" smtClean="0"/>
              <a:t>зко</a:t>
            </a:r>
            <a:r>
              <a:rPr lang="ru-RU" sz="3600" dirty="0" smtClean="0"/>
              <a:t>, пти</a:t>
            </a:r>
            <a:r>
              <a:rPr lang="ru-RU" sz="3600" b="1" dirty="0" smtClean="0"/>
              <a:t>чка</a:t>
            </a:r>
            <a:r>
              <a:rPr lang="ru-RU" sz="3600" dirty="0" smtClean="0"/>
              <a:t>. Кош</a:t>
            </a:r>
            <a:r>
              <a:rPr lang="ru-RU" sz="3600" b="1" dirty="0" smtClean="0"/>
              <a:t>ки</a:t>
            </a:r>
            <a:r>
              <a:rPr lang="ru-RU" sz="3600" dirty="0" smtClean="0"/>
              <a:t> оч</a:t>
            </a:r>
            <a:r>
              <a:rPr lang="ru-RU" sz="3600" b="1" dirty="0" smtClean="0"/>
              <a:t>ень</a:t>
            </a:r>
            <a:r>
              <a:rPr lang="ru-RU" sz="3600" dirty="0" smtClean="0"/>
              <a:t> хи</a:t>
            </a:r>
            <a:r>
              <a:rPr lang="ru-RU" sz="3600" b="1" dirty="0" smtClean="0"/>
              <a:t>тры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84559" y="1615155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22069" y="231077"/>
            <a:ext cx="8921931" cy="1521297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Чтение только второй </a:t>
            </a:r>
            <a:br>
              <a:rPr lang="ru-RU" sz="4000" b="1" i="1" dirty="0" smtClean="0"/>
            </a:br>
            <a:r>
              <a:rPr lang="ru-RU" sz="4000" b="1" i="1" dirty="0" smtClean="0"/>
              <a:t>половины слов 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20131" y="1655139"/>
            <a:ext cx="8654143" cy="4824052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None/>
            </a:pPr>
            <a:r>
              <a:rPr lang="ru-RU" sz="3600" strike="sngStrike" dirty="0" smtClean="0"/>
              <a:t>Мальчики Миша и Серёжа жили у деда. Они помогали деду сушить сено. Дедушка учил мальчиков ловить рыбу. Ребята любили гостить у деда.</a:t>
            </a:r>
            <a:endParaRPr lang="ru-RU" sz="3600" strike="sngStrike" dirty="0"/>
          </a:p>
        </p:txBody>
      </p:sp>
      <p:sp>
        <p:nvSpPr>
          <p:cNvPr id="20" name="TextBox 19"/>
          <p:cNvSpPr txBox="1"/>
          <p:nvPr/>
        </p:nvSpPr>
        <p:spPr>
          <a:xfrm>
            <a:off x="384559" y="1615155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20131" y="277091"/>
            <a:ext cx="8696250" cy="2081548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Чтение строчек с прикрытой нижней половиной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45279" y="1655139"/>
            <a:ext cx="8728995" cy="4824052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None/>
            </a:pPr>
            <a:r>
              <a:rPr lang="ru-RU" sz="3600" strike="sngStrike" dirty="0" smtClean="0"/>
              <a:t>Мальчики Миша и Серёжа жили у деда. Они помогали деду сушить сено. Дедушка учил мальчиков ловить рыбу. Ребята любили гостить у деда.</a:t>
            </a:r>
            <a:endParaRPr lang="ru-RU" sz="3600" strike="sngStrike" dirty="0"/>
          </a:p>
        </p:txBody>
      </p:sp>
      <p:sp>
        <p:nvSpPr>
          <p:cNvPr id="20" name="TextBox 19"/>
          <p:cNvSpPr txBox="1"/>
          <p:nvPr/>
        </p:nvSpPr>
        <p:spPr>
          <a:xfrm>
            <a:off x="384559" y="1615155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39282" y="204952"/>
            <a:ext cx="8725256" cy="2213508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Чтение строчек с прикрытой верхней половиной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20131" y="1655139"/>
            <a:ext cx="8654143" cy="4824052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None/>
            </a:pPr>
            <a:r>
              <a:rPr lang="ru-RU" sz="3600" dirty="0" smtClean="0"/>
              <a:t>О</a:t>
            </a:r>
            <a:r>
              <a:rPr lang="ru-RU" sz="3600" b="1" dirty="0" smtClean="0"/>
              <a:t>лес</a:t>
            </a:r>
            <a:r>
              <a:rPr lang="ru-RU" sz="3600" dirty="0" smtClean="0"/>
              <a:t>е семь лет. Она любит ходить в </a:t>
            </a:r>
            <a:r>
              <a:rPr lang="ru-RU" sz="3600" b="1" dirty="0" smtClean="0"/>
              <a:t>лес</a:t>
            </a:r>
            <a:r>
              <a:rPr lang="ru-RU" sz="3600" dirty="0" smtClean="0"/>
              <a:t>. </a:t>
            </a:r>
            <a:r>
              <a:rPr lang="ru-RU" sz="3600" b="1" dirty="0" smtClean="0"/>
              <a:t>Лес</a:t>
            </a:r>
            <a:r>
              <a:rPr lang="ru-RU" sz="3600" dirty="0" smtClean="0"/>
              <a:t> встречает девочку пением птиц. Летом </a:t>
            </a:r>
            <a:r>
              <a:rPr lang="ru-RU" sz="3600" b="1" dirty="0" smtClean="0"/>
              <a:t>лес</a:t>
            </a:r>
            <a:r>
              <a:rPr lang="ru-RU" sz="3600" dirty="0" smtClean="0"/>
              <a:t> дарит О</a:t>
            </a:r>
            <a:r>
              <a:rPr lang="ru-RU" sz="3600" b="1" dirty="0" smtClean="0"/>
              <a:t>лес</a:t>
            </a:r>
            <a:r>
              <a:rPr lang="ru-RU" sz="3600" dirty="0" smtClean="0"/>
              <a:t>е грибы и ягоды.</a:t>
            </a:r>
            <a:endParaRPr lang="ru-RU" sz="3600" strike="sngStrike" dirty="0"/>
          </a:p>
        </p:txBody>
      </p:sp>
      <p:sp>
        <p:nvSpPr>
          <p:cNvPr id="20" name="TextBox 19"/>
          <p:cNvSpPr txBox="1"/>
          <p:nvPr/>
        </p:nvSpPr>
        <p:spPr>
          <a:xfrm>
            <a:off x="384559" y="1615155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30736" y="204952"/>
            <a:ext cx="8733802" cy="1521297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Поиск в тексте заданных слов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53824" y="1811708"/>
            <a:ext cx="8819259" cy="4520726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84559" y="1615155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53824" y="204952"/>
            <a:ext cx="8810714" cy="1521297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Чтение перевернутого текста</a:t>
            </a:r>
            <a:br>
              <a:rPr lang="ru-RU" sz="4000" b="1" i="1" dirty="0" smtClean="0"/>
            </a:b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 rot="10800000">
            <a:off x="521290" y="2033899"/>
            <a:ext cx="8412395" cy="408489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ru-RU" sz="2600" b="1" i="0" u="none" strike="noStrike" kern="1200" cap="all" spc="25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У Сани собака. Её зовут Рекс. Саня и Рекс были в лесу. Рекс увидел сову. Она  сидела на сосне. Рекс хотел поймать сову. Сова сидела высоко. А собаки не умеют летать.</a:t>
            </a:r>
            <a:endParaRPr kumimoji="0" lang="ru-RU" sz="2600" b="1" i="0" u="none" strike="noStrike" kern="1200" cap="all" spc="250" normalizeH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88007" y="1794617"/>
            <a:ext cx="8802169" cy="4572000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None/>
            </a:pPr>
            <a:r>
              <a:rPr lang="ru-RU" sz="3600" dirty="0" smtClean="0"/>
              <a:t>Пришла </a:t>
            </a:r>
            <a:r>
              <a:rPr lang="ru-RU" sz="3600" b="1" dirty="0" smtClean="0"/>
              <a:t>весна, </a:t>
            </a:r>
            <a:r>
              <a:rPr lang="ru-RU" sz="3600" dirty="0" smtClean="0"/>
              <a:t>потекла </a:t>
            </a:r>
            <a:r>
              <a:rPr lang="ru-RU" sz="3600" b="1" dirty="0" smtClean="0"/>
              <a:t>вода. </a:t>
            </a:r>
            <a:r>
              <a:rPr lang="ru-RU" sz="3600" dirty="0" smtClean="0"/>
              <a:t>Дети </a:t>
            </a:r>
            <a:r>
              <a:rPr lang="ru-RU" sz="3600" b="1" dirty="0" smtClean="0"/>
              <a:t>взяли</a:t>
            </a:r>
            <a:r>
              <a:rPr lang="ru-RU" sz="3600" dirty="0" smtClean="0"/>
              <a:t> дощечки, </a:t>
            </a:r>
            <a:r>
              <a:rPr lang="ru-RU" sz="3600" b="1" dirty="0" smtClean="0"/>
              <a:t>сделали</a:t>
            </a:r>
            <a:r>
              <a:rPr lang="ru-RU" sz="3600" dirty="0" smtClean="0"/>
              <a:t> лодочку, </a:t>
            </a:r>
            <a:r>
              <a:rPr lang="ru-RU" sz="3600" b="1" dirty="0" smtClean="0"/>
              <a:t>пустили</a:t>
            </a:r>
            <a:r>
              <a:rPr lang="ru-RU" sz="3600" dirty="0" smtClean="0"/>
              <a:t> лодочку</a:t>
            </a:r>
            <a:r>
              <a:rPr lang="ru-RU" sz="3600" b="1" dirty="0" smtClean="0"/>
              <a:t> по </a:t>
            </a:r>
            <a:r>
              <a:rPr lang="ru-RU" sz="3600" dirty="0" smtClean="0"/>
              <a:t>воде. </a:t>
            </a:r>
            <a:r>
              <a:rPr lang="ru-RU" sz="3600" b="1" dirty="0" smtClean="0"/>
              <a:t>Лодочка</a:t>
            </a:r>
            <a:r>
              <a:rPr lang="ru-RU" sz="3600" dirty="0" smtClean="0"/>
              <a:t> плыла,</a:t>
            </a:r>
            <a:r>
              <a:rPr lang="ru-RU" sz="3600" b="1" dirty="0" smtClean="0"/>
              <a:t> а </a:t>
            </a:r>
            <a:r>
              <a:rPr lang="ru-RU" sz="3600" dirty="0" smtClean="0"/>
              <a:t>дети</a:t>
            </a:r>
            <a:r>
              <a:rPr lang="ru-RU" sz="3600" b="1" dirty="0" smtClean="0"/>
              <a:t> бежали </a:t>
            </a:r>
            <a:r>
              <a:rPr lang="ru-RU" sz="3600" dirty="0" smtClean="0"/>
              <a:t>за </a:t>
            </a:r>
            <a:r>
              <a:rPr lang="ru-RU" sz="3600" b="1" dirty="0" smtClean="0"/>
              <a:t>нею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84559" y="1615155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88006" y="204952"/>
            <a:ext cx="8776531" cy="1521297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Чтение текста через слово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 rot="10800000">
            <a:off x="743484" y="2521008"/>
            <a:ext cx="8190204" cy="31619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all" spc="250" normalizeH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1" i="0" u="none" strike="noStrike" kern="1200" cap="all" spc="250" normalizeH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70917" y="1794616"/>
            <a:ext cx="8776530" cy="4580547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None/>
            </a:pPr>
            <a:r>
              <a:rPr lang="ru-RU" sz="3600" dirty="0" smtClean="0"/>
              <a:t>Пришла весна, потекла вода. Дети взяли дощечки, сделали лодочку, пустили лодочку по воде. Лодочка плыла, а дети бежали за нею.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84559" y="1615155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70916" y="204952"/>
            <a:ext cx="8793621" cy="1521297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Двукратное произнесение каждого слова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 rot="10800000">
            <a:off x="743484" y="2521008"/>
            <a:ext cx="8190204" cy="31619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1" i="0" u="none" strike="noStrike" kern="1200" cap="all" spc="250" normalizeH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95944" y="1854926"/>
            <a:ext cx="8762368" cy="4493623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None/>
            </a:pPr>
            <a:r>
              <a:rPr lang="ru-RU" sz="3600" dirty="0" smtClean="0"/>
              <a:t>Обезьяна несла две полные горсти гороху. Выскочила одна горошина. Обезьяна хотела поднять и просыпала двадцать горошин. 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84559" y="1615155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05098" y="204952"/>
            <a:ext cx="8759439" cy="1521297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Чтение с повторным произнесением некоторых слов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 rot="10800000">
            <a:off x="743484" y="2090057"/>
            <a:ext cx="8190204" cy="35928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1" i="0" u="none" strike="noStrike" kern="1200" cap="all" spc="250" normalizeH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62859" y="1381673"/>
            <a:ext cx="8654143" cy="4824052"/>
          </a:xfrm>
          <a:prstGeom prst="snip1Rect">
            <a:avLst>
              <a:gd name="adj" fmla="val 866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239487" y="222044"/>
            <a:ext cx="8677516" cy="1008550"/>
          </a:xfrm>
          <a:prstGeom prst="snip1Rect">
            <a:avLst>
              <a:gd name="adj" fmla="val 41998"/>
            </a:avLst>
          </a:prstGeom>
          <a:solidFill>
            <a:srgbClr val="F8FCC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tx1"/>
                </a:solidFill>
              </a:rPr>
              <a:t>Цель:</a:t>
            </a:r>
            <a:endParaRPr lang="ru-RU" sz="6600" b="1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486" y="1637898"/>
            <a:ext cx="85541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endParaRPr lang="ru-RU" sz="4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indent="-742950" algn="ctr">
              <a:lnSpc>
                <a:spcPct val="150000"/>
              </a:lnSpc>
            </a:pPr>
            <a:r>
              <a:rPr lang="ru-RU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познакомить с приемами преодоления школьных трудностей</a:t>
            </a: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96553" y="1794616"/>
            <a:ext cx="8622707" cy="4529272"/>
          </a:xfrm>
          <a:prstGeom prst="snip1Rect">
            <a:avLst>
              <a:gd name="adj" fmla="val 866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None/>
            </a:pPr>
            <a:r>
              <a:rPr lang="ru-RU" sz="3600" dirty="0" smtClean="0"/>
              <a:t>Она бросилась поднимать и просыпала всё. Тогда она рассердилась, разметала весь горох и убежала.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84559" y="1615155"/>
            <a:ext cx="85030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96552" y="204952"/>
            <a:ext cx="8767985" cy="1521297"/>
          </a:xfrm>
          <a:prstGeom prst="snip1Rect">
            <a:avLst>
              <a:gd name="adj" fmla="val 41998"/>
            </a:avLst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Быстрое многократное произнесение предложений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 rot="10800000">
            <a:off x="743484" y="2521008"/>
            <a:ext cx="8190204" cy="31619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1" i="0" u="none" strike="noStrike" kern="1200" cap="all" spc="250" normalizeH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189228" y="613363"/>
            <a:ext cx="8562887" cy="5852751"/>
          </a:xfrm>
          <a:prstGeom prst="round1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9228" y="384561"/>
            <a:ext cx="8562887" cy="243143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Приемы из методики</a:t>
            </a:r>
            <a:r>
              <a:rPr lang="ru-RU" sz="4400" dirty="0" smtClean="0"/>
              <a:t> </a:t>
            </a:r>
            <a:r>
              <a:rPr lang="ru-RU" sz="4400" b="1" i="1" dirty="0" smtClean="0"/>
              <a:t>оптимального чтения</a:t>
            </a:r>
            <a:r>
              <a:rPr lang="ru-RU" sz="4400" dirty="0" smtClean="0"/>
              <a:t> </a:t>
            </a:r>
            <a:r>
              <a:rPr lang="ru-RU" sz="3200" dirty="0" smtClean="0"/>
              <a:t>(</a:t>
            </a:r>
            <a:r>
              <a:rPr lang="ru-RU" sz="3200" dirty="0" err="1" smtClean="0"/>
              <a:t>С.Г.Швайко</a:t>
            </a:r>
            <a:r>
              <a:rPr lang="ru-RU" sz="3200" dirty="0" smtClean="0"/>
              <a:t>, </a:t>
            </a:r>
            <a:r>
              <a:rPr lang="ru-RU" sz="3200" dirty="0" err="1" smtClean="0"/>
              <a:t>И.Т.Федоренко</a:t>
            </a:r>
            <a:r>
              <a:rPr lang="ru-RU" sz="3200" dirty="0" smtClean="0"/>
              <a:t> – Пальченко) </a:t>
            </a:r>
            <a:br>
              <a:rPr lang="ru-RU" sz="3200" dirty="0" smtClean="0"/>
            </a:br>
            <a:endParaRPr lang="ru-RU" sz="3200" b="1" i="1" dirty="0">
              <a:solidFill>
                <a:schemeClr val="tx1"/>
              </a:solidFill>
            </a:endParaRPr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367564" y="4415327"/>
            <a:ext cx="1970918" cy="526988"/>
            <a:chOff x="1500860" y="5029200"/>
            <a:chExt cx="6938402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3" y="5029200"/>
              <a:ext cx="1523999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Picture 2" descr="C:\Users\Арсенал\Desktop\Семинар-практикум для родителей\Фото\b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8472" y="3144982"/>
            <a:ext cx="4256476" cy="2892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247439" y="207818"/>
            <a:ext cx="8597069" cy="5491319"/>
          </a:xfrm>
          <a:prstGeom prst="round1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2507" y="811938"/>
            <a:ext cx="8426932" cy="483209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i="1" dirty="0" smtClean="0"/>
              <a:t>Важна не длительность, а частота тренировочных упражнений</a:t>
            </a:r>
          </a:p>
          <a:p>
            <a:pPr algn="ctr"/>
            <a:endParaRPr lang="ru-RU" sz="2000" i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i="1" dirty="0" smtClean="0"/>
              <a:t>Лучше, если домашняя тренировка проводится  тремя порциями </a:t>
            </a:r>
          </a:p>
          <a:p>
            <a:pPr algn="ctr"/>
            <a:r>
              <a:rPr lang="ru-RU" sz="3200" i="1" dirty="0" smtClean="0"/>
              <a:t>по 5 минут</a:t>
            </a:r>
          </a:p>
          <a:p>
            <a:pPr algn="ctr"/>
            <a:endParaRPr lang="ru-RU" sz="3200" i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i="1" dirty="0" smtClean="0"/>
              <a:t>Чтение перед сном</a:t>
            </a:r>
          </a:p>
          <a:p>
            <a:pPr algn="ctr"/>
            <a:endParaRPr lang="ru-RU" sz="3200" i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i="1" dirty="0" smtClean="0"/>
              <a:t>Режим щадящего чтения</a:t>
            </a:r>
            <a:endParaRPr lang="ru-RU" sz="3200" i="1" dirty="0"/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6836730" y="5013534"/>
            <a:ext cx="1970918" cy="526988"/>
            <a:chOff x="1500860" y="5029200"/>
            <a:chExt cx="6938402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3" y="5029200"/>
              <a:ext cx="1523999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67470" y="701873"/>
            <a:ext cx="8597069" cy="5741655"/>
          </a:xfrm>
          <a:prstGeom prst="round1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7470" y="349992"/>
            <a:ext cx="8426151" cy="113877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Семейное чтение</a:t>
            </a:r>
          </a:p>
          <a:p>
            <a:pPr algn="ctr"/>
            <a:endParaRPr lang="ru-RU" sz="3200" i="1" dirty="0"/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7118742" y="5175903"/>
            <a:ext cx="1970918" cy="526988"/>
            <a:chOff x="1500860" y="5029200"/>
            <a:chExt cx="6938402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3" y="5029200"/>
              <a:ext cx="1523999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2" descr="C:\Users\Арсенал\Desktop\Семинар-практикум для родителей\Фото\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449" y="1563313"/>
            <a:ext cx="6759870" cy="450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67470" y="701873"/>
            <a:ext cx="8597069" cy="5741655"/>
          </a:xfrm>
          <a:prstGeom prst="round1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8385" y="401653"/>
            <a:ext cx="8246895" cy="58477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/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7118742" y="5175903"/>
            <a:ext cx="1970918" cy="526988"/>
            <a:chOff x="1500860" y="5029200"/>
            <a:chExt cx="6938402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3" y="5029200"/>
              <a:ext cx="1523999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7470" y="350378"/>
            <a:ext cx="8426151" cy="206210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Полезная литература:</a:t>
            </a:r>
            <a:br>
              <a:rPr lang="ru-RU" sz="3200" b="1" i="1" dirty="0" smtClean="0"/>
            </a:br>
            <a:r>
              <a:rPr lang="ru-RU" sz="3200" dirty="0" smtClean="0"/>
              <a:t>Е.А. Алифанова, Е. Н. Егорова</a:t>
            </a:r>
            <a:br>
              <a:rPr lang="ru-RU" sz="3200" dirty="0" smtClean="0"/>
            </a:br>
            <a:r>
              <a:rPr lang="ru-RU" sz="3200" dirty="0" smtClean="0"/>
              <a:t>«Развитие правильности и осознанности чтения»</a:t>
            </a:r>
            <a:endParaRPr lang="ru-RU" sz="3200" dirty="0"/>
          </a:p>
        </p:txBody>
      </p:sp>
      <p:pic>
        <p:nvPicPr>
          <p:cNvPr id="14" name="Picture 2" descr="C:\Users\Арсенал\Desktop\Семинар-практикум для родителей\Фото\128612057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615" y="2599087"/>
            <a:ext cx="2880320" cy="37700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443345" y="905854"/>
            <a:ext cx="8375915" cy="5093164"/>
          </a:xfrm>
          <a:prstGeom prst="round1Rect">
            <a:avLst/>
          </a:prstGeom>
          <a:solidFill>
            <a:srgbClr val="CCFFCC"/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3344" y="580218"/>
            <a:ext cx="8375915" cy="286232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Самые нужные игры</a:t>
            </a:r>
          </a:p>
          <a:p>
            <a:pPr algn="ctr"/>
            <a:endParaRPr lang="ru-RU" sz="5400" b="1" i="1" dirty="0" smtClean="0">
              <a:solidFill>
                <a:schemeClr val="tx1"/>
              </a:solidFill>
            </a:endParaRPr>
          </a:p>
          <a:p>
            <a:pPr algn="ctr"/>
            <a:endParaRPr lang="ru-RU" sz="5400" b="1" i="1" dirty="0" smtClean="0">
              <a:solidFill>
                <a:schemeClr val="tx1"/>
              </a:solidFill>
            </a:endParaRPr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7007647" y="4158954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6082" name="Picture 2" descr="&amp;Pcy;&amp;ocy;&amp;lcy;&amp;softcy;&amp;zcy;&amp;acy; &amp;ncy;&amp;acy;&amp;scy;&amp;tcy;&amp;ocy;&amp;lcy;&amp;softcy;&amp;ncy;&amp;ocy;&amp;jcy; &amp;icy;&amp;gcy;&amp;rcy;&amp;ycy; &quot;&amp;Mcy;&amp;ocy;&amp;ncy;&amp;ocy;&amp;pcy;&amp;ocy;&amp;lcy;&amp;icy;&amp;yacy;&quot; &amp;dcy;&amp;lcy;&amp;yacy; &amp;dcy;&amp;iecy;&amp;tcy;&amp;iecy;&amp;jcy; :: &amp;Pcy;&amp;scy;&amp;icy;&amp;khcy;&amp;ocy;&amp;lcy;&amp;ocy;&amp;gcy;&amp;icy;&amp;yacy; :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401" y="2375939"/>
            <a:ext cx="4579939" cy="3289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557" y="418744"/>
            <a:ext cx="8614161" cy="27699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Цель:</a:t>
            </a:r>
          </a:p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познакомить со способами устранения ошибок на письме</a:t>
            </a:r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649575" y="4346963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 descr="http://zwierciadlo.pl/wp-content/uploads/2013/01/15232593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239" y="3358497"/>
            <a:ext cx="3689011" cy="28628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54314" y="1415857"/>
            <a:ext cx="8654143" cy="4824052"/>
          </a:xfrm>
          <a:prstGeom prst="snip1Rect">
            <a:avLst>
              <a:gd name="adj" fmla="val 8665"/>
            </a:avLst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188007" y="204953"/>
            <a:ext cx="8742348" cy="1008550"/>
          </a:xfrm>
          <a:prstGeom prst="snip1Rect">
            <a:avLst>
              <a:gd name="adj" fmla="val 41998"/>
            </a:avLst>
          </a:prstGeom>
          <a:solidFill>
            <a:schemeClr val="bg2"/>
          </a:solidFill>
          <a:ln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152400" h="50800" prst="softRound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39485" y="301951"/>
            <a:ext cx="8447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Если ребёнок пропускает буквы</a:t>
            </a:r>
            <a:endParaRPr lang="ru-RU" sz="36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9485" y="1415857"/>
            <a:ext cx="8648343" cy="49552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chemeClr val="tx1"/>
                </a:solidFill>
              </a:rPr>
              <a:t>«</a:t>
            </a:r>
            <a:r>
              <a:rPr lang="ru-RU" sz="4000" b="1" i="1" u="sng" dirty="0" smtClean="0">
                <a:solidFill>
                  <a:schemeClr val="tx1"/>
                </a:solidFill>
              </a:rPr>
              <a:t>Древнерусское письмо</a:t>
            </a:r>
            <a:r>
              <a:rPr lang="ru-RU" sz="4000" b="1" i="1" dirty="0" smtClean="0">
                <a:solidFill>
                  <a:schemeClr val="tx1"/>
                </a:solidFill>
              </a:rPr>
              <a:t>»</a:t>
            </a:r>
          </a:p>
          <a:p>
            <a:pPr marL="514350" indent="-514350"/>
            <a:r>
              <a:rPr lang="ru-RU" sz="3200" b="1" i="1" dirty="0" smtClean="0">
                <a:solidFill>
                  <a:schemeClr val="tx1"/>
                </a:solidFill>
              </a:rPr>
              <a:t>     Задача: записать слово только согласными, затем только гласными</a:t>
            </a:r>
          </a:p>
          <a:p>
            <a:pPr marL="514350" indent="-514350" algn="ctr"/>
            <a:r>
              <a:rPr lang="ru-RU" sz="4800" b="1" dirty="0" smtClean="0">
                <a:solidFill>
                  <a:schemeClr val="tx1"/>
                </a:solidFill>
              </a:rPr>
              <a:t>малина</a:t>
            </a:r>
          </a:p>
          <a:p>
            <a:pPr marL="514350" indent="-514350" algn="ctr"/>
            <a:r>
              <a:rPr lang="ru-RU" sz="4800" b="1" dirty="0" err="1" smtClean="0">
                <a:solidFill>
                  <a:schemeClr val="tx1"/>
                </a:solidFill>
              </a:rPr>
              <a:t>м-л-н</a:t>
            </a:r>
            <a:r>
              <a:rPr lang="ru-RU" sz="4800" b="1" dirty="0" smtClean="0">
                <a:solidFill>
                  <a:schemeClr val="tx1"/>
                </a:solidFill>
              </a:rPr>
              <a:t>-</a:t>
            </a:r>
          </a:p>
          <a:p>
            <a:pPr marL="3714750" lvl="7" indent="-514350"/>
            <a:r>
              <a:rPr lang="ru-RU" sz="4800" b="1" dirty="0" smtClean="0">
                <a:solidFill>
                  <a:schemeClr val="tx1"/>
                </a:solidFill>
              </a:rPr>
              <a:t>-</a:t>
            </a:r>
            <a:r>
              <a:rPr lang="ru-RU" sz="4800" b="1" dirty="0" err="1" smtClean="0">
                <a:solidFill>
                  <a:schemeClr val="tx1"/>
                </a:solidFill>
              </a:rPr>
              <a:t>а-и-а</a:t>
            </a:r>
            <a:endParaRPr lang="ru-RU" sz="4800" b="1" dirty="0" smtClean="0">
              <a:solidFill>
                <a:schemeClr val="tx1"/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54314" y="1415857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bg1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Отважный Миша бежит от мыши.</a:t>
            </a:r>
          </a:p>
          <a:p>
            <a:pPr marL="514350" indent="-514350"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-тв-жн-й    М-ш-   б-ж-т  -т  м-ш -.</a:t>
            </a:r>
          </a:p>
          <a:p>
            <a:pPr marL="514350" indent="-514350"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О- -а- -ы-   -и-а     -</a:t>
            </a:r>
            <a:r>
              <a:rPr lang="ru-RU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е-и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  о-  -ы-и.</a:t>
            </a: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170916" y="204953"/>
            <a:ext cx="8759439" cy="965821"/>
          </a:xfrm>
          <a:prstGeom prst="snip1Rect">
            <a:avLst>
              <a:gd name="adj" fmla="val 41998"/>
            </a:avLst>
          </a:prstGeom>
          <a:solidFill>
            <a:schemeClr val="bg2"/>
          </a:solidFill>
          <a:ln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152400" h="50800" prst="softRound"/>
            <a:contourClr>
              <a:schemeClr val="accent5">
                <a:shade val="70000"/>
                <a:satMod val="105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01951"/>
            <a:ext cx="932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/>
              <a:t>Если ребёнок пропускает буквы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486" y="1637898"/>
            <a:ext cx="85541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4400" b="1" i="1" dirty="0" smtClean="0"/>
              <a:t>Запись предложений</a:t>
            </a:r>
            <a:r>
              <a:rPr lang="ru-RU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514350" indent="-514350"/>
            <a:endParaRPr lang="ru-RU" sz="44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45769" y="1441494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bg1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201997" y="186338"/>
            <a:ext cx="8741685" cy="1008550"/>
          </a:xfrm>
          <a:prstGeom prst="snip1Rect">
            <a:avLst>
              <a:gd name="adj" fmla="val 41998"/>
            </a:avLst>
          </a:prstGeom>
          <a:solidFill>
            <a:schemeClr val="bg2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39485" y="301951"/>
            <a:ext cx="8554137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ребёнок пропускает буквы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486" y="1637898"/>
            <a:ext cx="85541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ru-RU" sz="4800" b="1" i="1" dirty="0" smtClean="0"/>
              <a:t>«</a:t>
            </a:r>
            <a:r>
              <a:rPr lang="ru-RU" sz="4800" b="1" i="1" u="sng" dirty="0" smtClean="0"/>
              <a:t>Напиши по-арабски</a:t>
            </a:r>
            <a:r>
              <a:rPr lang="ru-RU" sz="4800" b="1" i="1" dirty="0" smtClean="0"/>
              <a:t>»</a:t>
            </a:r>
          </a:p>
          <a:p>
            <a:pPr marL="514350" indent="-514350"/>
            <a:endParaRPr lang="ru-RU" sz="3600" b="1" i="1" u="sng" dirty="0" smtClean="0"/>
          </a:p>
          <a:p>
            <a:pPr marL="514350" indent="-514350" algn="ctr"/>
            <a:r>
              <a:rPr lang="ru-RU" sz="3200" b="1" i="1" dirty="0" smtClean="0"/>
              <a:t>Задача: написать слово наоборот</a:t>
            </a:r>
          </a:p>
          <a:p>
            <a:pPr marL="514350" indent="-514350" algn="ctr"/>
            <a:r>
              <a:rPr lang="ru-RU" sz="6000" b="1" dirty="0" smtClean="0">
                <a:latin typeface="ScriptC" pitchFamily="2" charset="0"/>
                <a:cs typeface="ScriptC" pitchFamily="2" charset="0"/>
              </a:rPr>
              <a:t>д о м – м о д</a:t>
            </a:r>
          </a:p>
          <a:p>
            <a:pPr marL="514350" indent="-514350" algn="ctr"/>
            <a:r>
              <a:rPr lang="ru-RU" sz="6000" b="1" dirty="0" smtClean="0">
                <a:latin typeface="ScriptC" pitchFamily="2" charset="0"/>
                <a:cs typeface="ScriptC" pitchFamily="2" charset="0"/>
              </a:rPr>
              <a:t>к а ш а – а ш а к</a:t>
            </a:r>
          </a:p>
          <a:p>
            <a:pPr marL="514350" indent="-514350" algn="ctr"/>
            <a:r>
              <a:rPr lang="ru-RU" sz="6000" b="1" dirty="0" smtClean="0">
                <a:latin typeface="ScriptC" pitchFamily="2" charset="0"/>
                <a:cs typeface="ScriptC" pitchFamily="2" charset="0"/>
              </a:rPr>
              <a:t>к н и г а – а г и н к</a:t>
            </a: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60990" y="1433466"/>
            <a:ext cx="8654143" cy="4824052"/>
          </a:xfrm>
          <a:prstGeom prst="snip1Rect">
            <a:avLst>
              <a:gd name="adj" fmla="val 866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7290" y="1166242"/>
            <a:ext cx="8503065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514350" indent="-514350"/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«Эти трудные домашние задания»</a:t>
            </a:r>
          </a:p>
          <a:p>
            <a:pPr marL="514350" indent="-514350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buFontTx/>
              <a:buChar char="-"/>
            </a:pP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«Как хорошо уметь читать!»</a:t>
            </a:r>
          </a:p>
          <a:p>
            <a:pPr marL="514350" indent="-514350">
              <a:buFontTx/>
              <a:buChar char="-"/>
            </a:pPr>
            <a:endParaRPr lang="ru-RU" sz="24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buFontTx/>
              <a:buChar char="-"/>
            </a:pP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«Самые нужные игры»</a:t>
            </a:r>
          </a:p>
          <a:p>
            <a:pPr marL="514350" indent="-514350">
              <a:buFontTx/>
              <a:buChar char="-"/>
            </a:pPr>
            <a:endParaRPr lang="ru-RU" sz="24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buFontTx/>
              <a:buChar char="-"/>
            </a:pP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«Учимся запоминать словарные слова»</a:t>
            </a:r>
          </a:p>
          <a:p>
            <a:pPr marL="514350" indent="-514350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45769" y="204953"/>
            <a:ext cx="8684586" cy="1008550"/>
          </a:xfrm>
          <a:prstGeom prst="snip1Rect">
            <a:avLst>
              <a:gd name="adj" fmla="val 41998"/>
            </a:avLst>
          </a:prstGeom>
          <a:solidFill>
            <a:srgbClr val="F8FCC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Темы выступлений:</a:t>
            </a:r>
            <a:endParaRPr lang="ru-RU" sz="4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45769" y="1441494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96982" y="204953"/>
            <a:ext cx="8950036" cy="1008550"/>
          </a:xfrm>
          <a:prstGeom prst="snip1Rect">
            <a:avLst>
              <a:gd name="adj" fmla="val 41998"/>
            </a:avLst>
          </a:prstGeom>
          <a:solidFill>
            <a:schemeClr val="bg2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6982" y="358002"/>
            <a:ext cx="91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ребёнок пропускает буквы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486" y="1637898"/>
            <a:ext cx="85541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ru-RU" sz="4800" b="1" i="1" dirty="0" smtClean="0"/>
              <a:t>«Неудачный робот»</a:t>
            </a:r>
            <a:endParaRPr lang="ru-RU" sz="3600" b="1" i="1" u="sng" dirty="0" smtClean="0"/>
          </a:p>
          <a:p>
            <a:pPr marL="514350" indent="-514350" algn="ctr"/>
            <a:r>
              <a:rPr lang="ru-RU" sz="3200" b="1" i="1" dirty="0" smtClean="0"/>
              <a:t>Задача: записать только последние две буквы слова</a:t>
            </a:r>
          </a:p>
          <a:p>
            <a:pPr marL="514350" indent="-514350" algn="ctr"/>
            <a:endParaRPr lang="ru-RU" sz="4000" b="1" dirty="0" smtClean="0"/>
          </a:p>
          <a:p>
            <a:pPr marL="514350" indent="-514350"/>
            <a:r>
              <a:rPr lang="ru-RU" sz="4000" b="1" dirty="0" smtClean="0"/>
              <a:t>	АРБУЗЫ		РАКЕТА</a:t>
            </a:r>
          </a:p>
          <a:p>
            <a:pPr marL="514350" indent="-514350"/>
            <a:r>
              <a:rPr lang="ru-RU" sz="4000" b="1" dirty="0" smtClean="0"/>
              <a:t>	 - - - - ЗЫ		  - - - - ТА</a:t>
            </a: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Группа 6"/>
          <p:cNvGrpSpPr/>
          <p:nvPr/>
        </p:nvGrpSpPr>
        <p:grpSpPr>
          <a:xfrm rot="17853032">
            <a:off x="7061890" y="4705886"/>
            <a:ext cx="1970918" cy="526988"/>
            <a:chOff x="1500860" y="5029200"/>
            <a:chExt cx="6938406" cy="1524000"/>
          </a:xfrm>
        </p:grpSpPr>
        <p:sp>
          <p:nvSpPr>
            <p:cNvPr id="8" name="Блок-схема: узел 7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316195" y="1424402"/>
            <a:ext cx="8673981" cy="4899485"/>
          </a:xfrm>
          <a:prstGeom prst="snip1Rect">
            <a:avLst>
              <a:gd name="adj" fmla="val 8665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600" dirty="0" smtClean="0"/>
          </a:p>
          <a:p>
            <a:pPr algn="ctr"/>
            <a:endParaRPr lang="ru-RU" sz="4000" b="1" dirty="0" smtClean="0"/>
          </a:p>
          <a:p>
            <a:pPr algn="ctr"/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0940" y="220666"/>
            <a:ext cx="8759236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ребенок пишет буквы</a:t>
            </a:r>
          </a:p>
          <a:p>
            <a:pPr algn="ctr"/>
            <a:r>
              <a:rPr lang="ru-RU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зеркально</a:t>
            </a:r>
            <a:endParaRPr lang="ru-RU" sz="4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940" y="1623701"/>
            <a:ext cx="8554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r>
              <a:rPr lang="ru-RU" sz="3600" b="1" dirty="0" smtClean="0"/>
              <a:t>Учим ребенка различать правую и левую руку, сторону</a:t>
            </a:r>
          </a:p>
          <a:p>
            <a:pPr marL="514350" indent="-514350" algn="ctr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 descr="&amp;icy;&amp;zcy;&amp;ucy;&amp;chcy;&amp;iecy;&amp;ncy;&amp;icy;&amp;iecy; &amp;pcy;&amp;rcy;&amp;acy;&amp;vcy;&amp;ocy; &amp;icy; &amp;lcy;&amp;iecy;&amp;vcy;&amp;ocy;, &amp;pcy;&amp;ocy;&amp;scy;&amp;ocy;&amp;bcy;&amp;icy;&amp;iecy; &amp;dcy;&amp;lcy;&amp;yacy; &amp;icy;&amp;zcy;&amp;ucy;&amp;chcy;&amp;iecy;&amp;ncy;&amp;icy;&amp;yacy; &amp;scy;&amp;tcy;&amp;ocy;&amp;rcy;&amp;o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6292" y="3526817"/>
            <a:ext cx="3517192" cy="3010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7" name="Группа 6"/>
          <p:cNvGrpSpPr/>
          <p:nvPr/>
        </p:nvGrpSpPr>
        <p:grpSpPr>
          <a:xfrm rot="17853032">
            <a:off x="1302024" y="4552063"/>
            <a:ext cx="1970918" cy="526988"/>
            <a:chOff x="1500860" y="5029200"/>
            <a:chExt cx="6938406" cy="1524000"/>
          </a:xfrm>
        </p:grpSpPr>
        <p:sp>
          <p:nvSpPr>
            <p:cNvPr id="8" name="Блок-схема: узел 7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73465" y="1441494"/>
            <a:ext cx="8626448" cy="4745661"/>
          </a:xfrm>
          <a:prstGeom prst="snip1Rect">
            <a:avLst>
              <a:gd name="adj" fmla="val 8665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600" dirty="0" smtClean="0"/>
          </a:p>
          <a:p>
            <a:pPr algn="ctr"/>
            <a:endParaRPr lang="ru-RU" sz="4000" b="1" dirty="0" smtClean="0"/>
          </a:p>
          <a:p>
            <a:pPr algn="ctr"/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6374" y="170916"/>
            <a:ext cx="8725255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486" y="1637898"/>
            <a:ext cx="855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Задание: в каждой паре показать правильно написанную букву</a:t>
            </a:r>
          </a:p>
        </p:txBody>
      </p:sp>
      <p:pic>
        <p:nvPicPr>
          <p:cNvPr id="32776" name="Picture 8" descr="http://edu.convdocs.org/tw_files2/urls_8/7/d-6116/6116_html_21e6f3f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012" y="2828659"/>
            <a:ext cx="5795469" cy="355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0940" y="205100"/>
            <a:ext cx="8759236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ребенок пишет буквы</a:t>
            </a:r>
          </a:p>
          <a:p>
            <a:pPr algn="ctr"/>
            <a:r>
              <a:rPr lang="ru-RU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зеркально</a:t>
            </a:r>
            <a:endParaRPr lang="ru-RU" sz="4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22191" y="2153540"/>
            <a:ext cx="8503065" cy="4101981"/>
          </a:xfrm>
          <a:prstGeom prst="snip1Rect">
            <a:avLst>
              <a:gd name="adj" fmla="val 8665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необходимо писать только проблемные буквы, а все остальные - черточками </a:t>
            </a:r>
          </a:p>
          <a:p>
            <a:pPr algn="ctr"/>
            <a:endParaRPr lang="ru-RU" sz="4000" dirty="0" smtClean="0"/>
          </a:p>
          <a:p>
            <a:pPr algn="ctr"/>
            <a:r>
              <a:rPr lang="ru-RU" sz="4800" dirty="0" smtClean="0"/>
              <a:t>зонт   роза</a:t>
            </a:r>
          </a:p>
          <a:p>
            <a:pPr algn="ctr"/>
            <a:r>
              <a:rPr lang="ru-RU" sz="4800" dirty="0" smtClean="0"/>
              <a:t>з - - -   - - </a:t>
            </a:r>
            <a:r>
              <a:rPr lang="ru-RU" sz="4800" dirty="0" err="1" smtClean="0"/>
              <a:t>з</a:t>
            </a:r>
            <a:r>
              <a:rPr lang="ru-RU" sz="4800" dirty="0" smtClean="0"/>
              <a:t> 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486" y="1637898"/>
            <a:ext cx="8554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endParaRPr lang="ru-RU" sz="36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«Волшебный диктант»</a:t>
            </a:r>
          </a:p>
          <a:p>
            <a:pPr marL="514350" indent="-514350" algn="ctr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881" y="191348"/>
            <a:ext cx="8759236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ребенок пишет буквы</a:t>
            </a:r>
          </a:p>
          <a:p>
            <a:pPr algn="ctr"/>
            <a:r>
              <a:rPr lang="ru-RU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зеркально</a:t>
            </a:r>
            <a:endParaRPr lang="ru-RU" sz="4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19641" y="1914258"/>
            <a:ext cx="8780272" cy="4477996"/>
          </a:xfrm>
          <a:prstGeom prst="snip1Rect">
            <a:avLst>
              <a:gd name="adj" fmla="val 8665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Игра «Волшебный мешочек»</a:t>
            </a:r>
          </a:p>
          <a:p>
            <a:pPr algn="ctr"/>
            <a:r>
              <a:rPr lang="ru-RU" sz="2800" i="1" dirty="0" smtClean="0"/>
              <a:t>ощупывание картонных букв с закрытыми глазами</a:t>
            </a:r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ru-RU" sz="2800" i="1" dirty="0" smtClean="0"/>
          </a:p>
          <a:p>
            <a:pPr algn="ctr"/>
            <a:endParaRPr 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9486" y="1637898"/>
            <a:ext cx="855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6" name="Picture 2" descr="http://deti.mixik.ru/uploads/posts/2012-08/1343918629_igra-volshebnyy-meshoch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927" y="4146490"/>
            <a:ext cx="3450180" cy="1973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9486" y="205099"/>
            <a:ext cx="8750690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ребенок пишет буквы</a:t>
            </a:r>
          </a:p>
          <a:p>
            <a:pPr algn="ctr"/>
            <a:r>
              <a:rPr lang="ru-RU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зеркально</a:t>
            </a:r>
            <a:endParaRPr lang="ru-RU" sz="4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28187" y="1845892"/>
            <a:ext cx="8823001" cy="4349809"/>
          </a:xfrm>
          <a:prstGeom prst="snip1Rect">
            <a:avLst>
              <a:gd name="adj" fmla="val 8665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8187" y="162371"/>
            <a:ext cx="8823001" cy="1754326"/>
          </a:xfrm>
          <a:prstGeom prst="rect">
            <a:avLst/>
          </a:prstGeom>
          <a:solidFill>
            <a:schemeClr val="bg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ребёнок заменяет сходные по начертанию буквы</a:t>
            </a:r>
          </a:p>
          <a:p>
            <a:pPr algn="ctr"/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187" y="1916697"/>
            <a:ext cx="8794140" cy="181588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514350" indent="-514350" algn="ctr"/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561" name="Picture 9" descr="&amp;rcy;&amp;icy;&amp;scy;.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544" y="2045467"/>
            <a:ext cx="2392824" cy="3319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3" name="Picture 11" descr="&amp;rcy;&amp;icy;&amp;scy;.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937" y="2073212"/>
            <a:ext cx="2577857" cy="3264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0915" y="1487391"/>
            <a:ext cx="8759439" cy="2130469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адание: дописать элементы букв Б, Д по опорным точкам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4" name="Picture 2" descr="http://sekretpro.ru/wp-content/uploads/media/%D0%9A%D0%BE%D0%BD%D1%81%D0%BF%D0%B5%D0%BA%D1%82-%D0%BB%D0%BE%D0%B3%D0%BE%D0%BF%D0%B5%D0%B4%D0%B8%D1%87%D0%B5%D1%81%D0%BA%D0%BE%D0%B3%D0%BE--%D0%B3%D1%80%D1%83%D0%BF%D0%BF%D0%BE%D0%B2%D0%BE%D0%B3%D0%BE--%D0%B7%D0%B0%D0%BD%D1%8F%D1%82%D0%B8%D1%8F--%D0%94%D0%B8%D1%84%D1%84%D0%B5%D1%80%D0%B5%D0%BD%D1%86%D0%B8%D0%B0%D1%86%D0%B8%D1%8F-%D0%91---%D0%94/image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689" y="2756442"/>
            <a:ext cx="6358071" cy="3785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0915" y="287062"/>
            <a:ext cx="8759439" cy="1200329"/>
          </a:xfrm>
          <a:prstGeom prst="rect">
            <a:avLst/>
          </a:prstGeom>
          <a:solidFill>
            <a:schemeClr val="bg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ребёнок заменяет сходные по начертанию буквы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37223" y="1407311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bg2">
              <a:lumMod val="75000"/>
            </a:schemeClr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39486" y="1637898"/>
            <a:ext cx="855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9698" name="Picture 2" descr="http://festival.1september.ru/articles/213568/img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000" y="2161310"/>
            <a:ext cx="2767179" cy="2778248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29700" name="Picture 4" descr="&amp;Rcy;&amp;icy;&amp;scy;&amp;ucy;&amp;ncy;&amp;ocy;&amp;kcy;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5761" y="2158899"/>
            <a:ext cx="2778093" cy="278920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37223" y="162371"/>
            <a:ext cx="8643541" cy="1200329"/>
          </a:xfrm>
          <a:prstGeom prst="rect">
            <a:avLst/>
          </a:prstGeom>
          <a:solidFill>
            <a:schemeClr val="bg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ребёнок заменяет сходные по начертанию буквы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45769" y="1441494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600" dirty="0" smtClean="0"/>
          </a:p>
          <a:p>
            <a:pPr algn="ctr"/>
            <a:endParaRPr lang="ru-RU" sz="4000" b="1" dirty="0" smtClean="0"/>
          </a:p>
          <a:p>
            <a:pPr algn="ctr"/>
            <a:r>
              <a:rPr lang="en-US" sz="3600" b="1" dirty="0" smtClean="0"/>
              <a:t>II</a:t>
            </a:r>
            <a:r>
              <a:rPr lang="ru-RU" sz="3600" b="1" dirty="0" smtClean="0"/>
              <a:t>а</a:t>
            </a:r>
            <a:r>
              <a:rPr lang="en-US" sz="3600" b="1" dirty="0" smtClean="0"/>
              <a:t>      </a:t>
            </a:r>
            <a:r>
              <a:rPr lang="ru-RU" sz="3600" b="1" dirty="0" smtClean="0"/>
              <a:t>о</a:t>
            </a:r>
            <a:r>
              <a:rPr lang="en-US" sz="3600" b="1" dirty="0" smtClean="0"/>
              <a:t>III</a:t>
            </a:r>
            <a:r>
              <a:rPr lang="ru-RU" sz="3600" b="1" dirty="0" smtClean="0"/>
              <a:t> 	 у</a:t>
            </a:r>
            <a:r>
              <a:rPr lang="en-US" sz="3600" b="1" dirty="0" smtClean="0"/>
              <a:t>III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II</a:t>
            </a:r>
            <a:r>
              <a:rPr lang="ru-RU" sz="3600" b="1" dirty="0" err="1" smtClean="0"/>
              <a:t>авлин</a:t>
            </a:r>
            <a:r>
              <a:rPr lang="ru-RU" sz="3600" b="1" dirty="0" smtClean="0"/>
              <a:t>      </a:t>
            </a:r>
            <a:r>
              <a:rPr lang="ru-RU" sz="3600" b="1" dirty="0" err="1" smtClean="0"/>
              <a:t>зака</a:t>
            </a:r>
            <a:r>
              <a:rPr lang="en-US" sz="3600" b="1" dirty="0" smtClean="0"/>
              <a:t>III       II</a:t>
            </a:r>
            <a:r>
              <a:rPr lang="ru-RU" sz="3600" b="1" dirty="0" err="1" smtClean="0"/>
              <a:t>ира</a:t>
            </a:r>
            <a:r>
              <a:rPr lang="en-US" sz="3600" b="1" dirty="0" smtClean="0"/>
              <a:t>III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err="1" smtClean="0"/>
              <a:t>жел</a:t>
            </a:r>
            <a:r>
              <a:rPr lang="en-US" sz="3600" b="1" dirty="0" smtClean="0"/>
              <a:t>III</a:t>
            </a:r>
            <a:r>
              <a:rPr lang="ru-RU" sz="3600" b="1" dirty="0" err="1" smtClean="0"/>
              <a:t>ок</a:t>
            </a:r>
            <a:r>
              <a:rPr lang="ru-RU" sz="3600" b="1" dirty="0" smtClean="0"/>
              <a:t>      </a:t>
            </a:r>
            <a:r>
              <a:rPr lang="en-US" sz="3600" b="1" dirty="0" smtClean="0"/>
              <a:t>II</a:t>
            </a:r>
            <a:r>
              <a:rPr lang="ru-RU" sz="3600" b="1" dirty="0" err="1" smtClean="0"/>
              <a:t>ла</a:t>
            </a:r>
            <a:r>
              <a:rPr lang="en-US" sz="3600" b="1" dirty="0" smtClean="0"/>
              <a:t>III</a:t>
            </a:r>
            <a:r>
              <a:rPr lang="ru-RU" sz="3600" b="1" dirty="0" err="1" smtClean="0"/>
              <a:t>ок</a:t>
            </a:r>
            <a:r>
              <a:rPr lang="ru-RU" sz="3600" b="1" dirty="0" smtClean="0"/>
              <a:t>      </a:t>
            </a:r>
            <a:r>
              <a:rPr lang="en-US" sz="3600" b="1" dirty="0" smtClean="0"/>
              <a:t>II</a:t>
            </a:r>
            <a:r>
              <a:rPr lang="ru-RU" sz="3600" b="1" dirty="0" smtClean="0"/>
              <a:t>о</a:t>
            </a:r>
            <a:r>
              <a:rPr lang="en-US" sz="3600" b="1" dirty="0" smtClean="0"/>
              <a:t>III</a:t>
            </a:r>
            <a:r>
              <a:rPr lang="ru-RU" sz="3600" b="1" dirty="0" err="1" smtClean="0"/>
              <a:t>олок</a:t>
            </a:r>
            <a:endParaRPr lang="ru-RU" sz="3600" b="1" dirty="0" smtClean="0"/>
          </a:p>
          <a:p>
            <a:pPr algn="ctr"/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9486" y="1637898"/>
            <a:ext cx="85541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«Разведчики»</a:t>
            </a:r>
          </a:p>
          <a:p>
            <a:pPr marL="514350" indent="-514350" algn="ctr"/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3адание:расшифровать слоги и слова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180" y="241165"/>
            <a:ext cx="8504748" cy="1200329"/>
          </a:xfrm>
          <a:prstGeom prst="rect">
            <a:avLst/>
          </a:prstGeom>
          <a:solidFill>
            <a:schemeClr val="bg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ребенок заменяет сходные по начертанию буквы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56226" y="1938833"/>
            <a:ext cx="8797363" cy="2600666"/>
          </a:xfrm>
          <a:prstGeom prst="snip1Rect">
            <a:avLst>
              <a:gd name="adj" fmla="val 8665"/>
            </a:avLst>
          </a:prstGeom>
          <a:solidFill>
            <a:schemeClr val="bg2">
              <a:lumMod val="90000"/>
            </a:schemeClr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600" dirty="0" smtClean="0"/>
          </a:p>
          <a:p>
            <a:pPr algn="ctr"/>
            <a:endParaRPr lang="ru-RU" sz="4000" b="1" dirty="0" smtClean="0"/>
          </a:p>
          <a:p>
            <a:pPr algn="ctr"/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2370" y="170916"/>
            <a:ext cx="8785077" cy="2308324"/>
          </a:xfrm>
          <a:prstGeom prst="rect">
            <a:avLst/>
          </a:prstGeom>
          <a:solidFill>
            <a:schemeClr val="bg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Полезная литература:</a:t>
            </a:r>
          </a:p>
          <a:p>
            <a:pPr algn="ctr"/>
            <a:endParaRPr lang="ru-RU" sz="36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Е.В. Мазанова</a:t>
            </a:r>
          </a:p>
          <a:p>
            <a:pPr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«Учусь не путать буквы»</a:t>
            </a:r>
            <a:endParaRPr lang="ru-RU" sz="32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839" y="1374877"/>
            <a:ext cx="855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2" descr="http://img1.labirint.ru/books19/185203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862" y="2582001"/>
            <a:ext cx="2868538" cy="3975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 descr="http://s.biblion.ru/i/i/060/600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1466" y="2545739"/>
            <a:ext cx="2805734" cy="3987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47704" y="2002046"/>
            <a:ext cx="8654143" cy="4146189"/>
          </a:xfrm>
          <a:prstGeom prst="snip1Rect">
            <a:avLst>
              <a:gd name="adj" fmla="val 866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138545" y="222044"/>
            <a:ext cx="8872462" cy="1529844"/>
          </a:xfrm>
          <a:prstGeom prst="snip1Rect">
            <a:avLst>
              <a:gd name="adj" fmla="val 41998"/>
            </a:avLst>
          </a:prstGeom>
          <a:solidFill>
            <a:srgbClr val="F8FCC6"/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На семинаре-практикуме</a:t>
            </a:r>
          </a:p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рекомендуется: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864" y="1596334"/>
            <a:ext cx="85541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endParaRPr lang="ru-RU" sz="4000" b="1" i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принимать активное участие в выполнении упражнений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задавать вопросы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фиксировать необходимый материал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sz="36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endParaRPr lang="ru-RU" sz="36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>
              <a:buFont typeface="Wingdings" pitchFamily="2" charset="2"/>
              <a:buChar char="ü"/>
            </a:pPr>
            <a:endParaRPr lang="ru-RU" sz="36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45279" y="1441495"/>
            <a:ext cx="8836352" cy="1190610"/>
          </a:xfrm>
          <a:prstGeom prst="snip1Rect">
            <a:avLst>
              <a:gd name="adj" fmla="val 8665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600" dirty="0" smtClean="0"/>
          </a:p>
          <a:p>
            <a:pPr algn="ctr"/>
            <a:endParaRPr lang="ru-RU" sz="4000" b="1" dirty="0" smtClean="0"/>
          </a:p>
          <a:p>
            <a:pPr algn="ctr"/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9462" y="170916"/>
            <a:ext cx="8810713" cy="1200329"/>
          </a:xfrm>
          <a:prstGeom prst="rect">
            <a:avLst/>
          </a:prstGeom>
          <a:solidFill>
            <a:schemeClr val="bg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152400" h="50800" prst="softRound"/>
            <a:contourClr>
              <a:schemeClr val="accent3">
                <a:shade val="70000"/>
                <a:satMod val="105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ребёнок заменяет буквы при письме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462" y="1498191"/>
            <a:ext cx="8844897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Учимся различать звонкие и глухие согласные</a:t>
            </a:r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1746" name="Picture 2" descr="http://chitalochka-ru.ru/wp-content/uploads/2012/11/soglasny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3290" y="2688801"/>
            <a:ext cx="3700329" cy="3846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11095" y="1415857"/>
            <a:ext cx="8870535" cy="1686266"/>
          </a:xfrm>
          <a:prstGeom prst="snip1Rect">
            <a:avLst>
              <a:gd name="adj" fmla="val 8665"/>
            </a:avLst>
          </a:prstGeom>
          <a:solidFill>
            <a:schemeClr val="bg2">
              <a:lumMod val="75000"/>
            </a:schemeClr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600" dirty="0" smtClean="0"/>
          </a:p>
          <a:p>
            <a:pPr algn="ctr"/>
            <a:endParaRPr lang="ru-RU" sz="4000" b="1" dirty="0" smtClean="0"/>
          </a:p>
          <a:p>
            <a:pPr algn="ctr"/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1096" y="2102265"/>
            <a:ext cx="8861988" cy="36009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Учимся различать звонкие и глухие согласные</a:t>
            </a:r>
          </a:p>
          <a:p>
            <a:pPr marL="514350" indent="-514350"/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Звонкий согласный	Глухой согласный</a:t>
            </a:r>
          </a:p>
          <a:p>
            <a:pPr marL="514350" indent="-514350" algn="ctr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1264777" y="4563454"/>
            <a:ext cx="1999716" cy="1692067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6033330" y="4785644"/>
            <a:ext cx="1589518" cy="1042587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462" y="170916"/>
            <a:ext cx="8810713" cy="1200329"/>
          </a:xfrm>
          <a:prstGeom prst="rect">
            <a:avLst/>
          </a:prstGeom>
          <a:solidFill>
            <a:schemeClr val="bg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152400" h="50800" prst="softRound"/>
            <a:contourClr>
              <a:schemeClr val="accent3">
                <a:shade val="70000"/>
                <a:satMod val="105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ребёнок заменяет буквы при письме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05099" y="1415857"/>
            <a:ext cx="8793621" cy="4942214"/>
          </a:xfrm>
          <a:prstGeom prst="snip1Rect">
            <a:avLst>
              <a:gd name="adj" fmla="val 8665"/>
            </a:avLst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600" dirty="0" smtClean="0"/>
          </a:p>
          <a:p>
            <a:pPr algn="ctr"/>
            <a:endParaRPr lang="ru-RU" sz="4000" b="1" dirty="0" smtClean="0"/>
          </a:p>
          <a:p>
            <a:pPr algn="ctr"/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2549" y="1768978"/>
            <a:ext cx="8819259" cy="36009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Учимся различать звонкие и глухие согласные</a:t>
            </a:r>
          </a:p>
          <a:p>
            <a:pPr marL="514350" indent="-514350"/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marL="514350" indent="-514350" algn="ctr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1572427" y="3358498"/>
            <a:ext cx="1999716" cy="1692067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5896598" y="4426721"/>
            <a:ext cx="1589518" cy="1042587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947075"/>
              </p:ext>
            </p:extLst>
          </p:nvPr>
        </p:nvGraphicFramePr>
        <p:xfrm>
          <a:off x="529838" y="2948298"/>
          <a:ext cx="811850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9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3739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Звонкий согласный</a:t>
                      </a:r>
                    </a:p>
                    <a:p>
                      <a:pPr algn="ctr"/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ItalicC" pitchFamily="2" charset="0"/>
                          <a:cs typeface="ItalicC" pitchFamily="2" charset="0"/>
                        </a:rPr>
                        <a:t>зонт</a:t>
                      </a:r>
                    </a:p>
                    <a:p>
                      <a:pPr algn="ctr"/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ItalicC" pitchFamily="2" charset="0"/>
                          <a:cs typeface="ItalicC" pitchFamily="2" charset="0"/>
                        </a:rPr>
                        <a:t>дом</a:t>
                      </a:r>
                    </a:p>
                    <a:p>
                      <a:pPr algn="ctr"/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ItalicC" pitchFamily="2" charset="0"/>
                          <a:cs typeface="ItalicC" pitchFamily="2" charset="0"/>
                        </a:rPr>
                        <a:t>гусь</a:t>
                      </a:r>
                    </a:p>
                    <a:p>
                      <a:pPr algn="ctr"/>
                      <a:endParaRPr lang="ru-RU" sz="2800" baseline="0" dirty="0" smtClean="0">
                        <a:solidFill>
                          <a:schemeClr val="lt1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Глухой согласный</a:t>
                      </a:r>
                    </a:p>
                    <a:p>
                      <a:pPr algn="ctr"/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ItalicC" pitchFamily="2" charset="0"/>
                          <a:cs typeface="ItalicC" pitchFamily="2" charset="0"/>
                        </a:rPr>
                        <a:t>санки</a:t>
                      </a:r>
                    </a:p>
                    <a:p>
                      <a:pPr algn="ctr"/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ItalicC" pitchFamily="2" charset="0"/>
                          <a:cs typeface="ItalicC" pitchFamily="2" charset="0"/>
                        </a:rPr>
                        <a:t>точка</a:t>
                      </a:r>
                    </a:p>
                    <a:p>
                      <a:pPr algn="ctr"/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ItalicC" pitchFamily="2" charset="0"/>
                          <a:cs typeface="ItalicC" pitchFamily="2" charset="0"/>
                        </a:rPr>
                        <a:t>кот</a:t>
                      </a:r>
                    </a:p>
                    <a:p>
                      <a:endParaRPr lang="ru-RU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2550" y="170916"/>
            <a:ext cx="8887626" cy="1200329"/>
          </a:xfrm>
          <a:prstGeom prst="rect">
            <a:avLst/>
          </a:prstGeom>
          <a:solidFill>
            <a:schemeClr val="bg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152400" h="50800" prst="softRound"/>
            <a:contourClr>
              <a:schemeClr val="accent3">
                <a:shade val="70000"/>
                <a:satMod val="105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ребёнок заменяет буквы </a:t>
            </a:r>
          </a:p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письме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179463" y="1441494"/>
            <a:ext cx="8720450" cy="5036218"/>
          </a:xfrm>
          <a:prstGeom prst="snip1Rect">
            <a:avLst>
              <a:gd name="adj" fmla="val 8665"/>
            </a:avLst>
          </a:prstGeom>
          <a:solidFill>
            <a:schemeClr val="bg2">
              <a:lumMod val="90000"/>
            </a:schemeClr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600" dirty="0" smtClean="0"/>
          </a:p>
          <a:p>
            <a:pPr algn="ctr"/>
            <a:endParaRPr lang="ru-RU" sz="4000" b="1" dirty="0" smtClean="0"/>
          </a:p>
          <a:p>
            <a:pPr algn="ctr"/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6733" y="1637898"/>
            <a:ext cx="865688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Учимся различать звонкие и глухие согласные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r>
              <a:rPr lang="ru-RU" sz="32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Порядок выполнения заданий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услышали </a:t>
            </a:r>
          </a:p>
          <a:p>
            <a:pPr marL="514350" indent="-514350"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</a:p>
          <a:p>
            <a:pPr marL="514350" indent="-514350"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произнесли</a:t>
            </a:r>
          </a:p>
          <a:p>
            <a:pPr marL="514350" indent="-514350" algn="ctr"/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отличили</a:t>
            </a:r>
          </a:p>
          <a:p>
            <a:pPr marL="514350" indent="-514350"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</a:t>
            </a:r>
          </a:p>
          <a:p>
            <a:pPr marL="514350" indent="-514350"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записали</a:t>
            </a:r>
          </a:p>
          <a:p>
            <a:pPr marL="514350" indent="-514350" algn="ctr"/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244928" y="3532262"/>
            <a:ext cx="307649" cy="512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277169" y="4559304"/>
            <a:ext cx="307649" cy="512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277169" y="5512717"/>
            <a:ext cx="307649" cy="512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462" y="170916"/>
            <a:ext cx="8810713" cy="1200329"/>
          </a:xfrm>
          <a:prstGeom prst="rect">
            <a:avLst/>
          </a:prstGeom>
          <a:solidFill>
            <a:schemeClr val="bg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152400" h="50800" prst="softRound"/>
            <a:contourClr>
              <a:schemeClr val="accent3">
                <a:shade val="70000"/>
                <a:satMod val="105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ребёнок заменяет буквы при письме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248194" y="2037805"/>
            <a:ext cx="8712926" cy="4193177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8194" y="255478"/>
            <a:ext cx="8669383" cy="156966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Учимся запоминать словарные слова</a:t>
            </a:r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7051107" y="4738113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с одним скругленным углом 11"/>
          <p:cNvSpPr/>
          <p:nvPr/>
        </p:nvSpPr>
        <p:spPr>
          <a:xfrm>
            <a:off x="204651" y="2072640"/>
            <a:ext cx="8712926" cy="4193177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269966" y="2033451"/>
            <a:ext cx="8712926" cy="4193177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http://www.funlib.ru/cimg/2014/102202/163266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21" y="2025138"/>
            <a:ext cx="5940425" cy="396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140691" y="440123"/>
            <a:ext cx="8621485" cy="5606143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0199" y="1161332"/>
            <a:ext cx="8203963" cy="30469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Цель:</a:t>
            </a:r>
            <a:r>
              <a:rPr lang="ru-RU" sz="4800" b="1" dirty="0" smtClean="0"/>
              <a:t> </a:t>
            </a:r>
            <a:br>
              <a:rPr lang="ru-RU" sz="4800" b="1" dirty="0" smtClean="0"/>
            </a:br>
            <a:r>
              <a:rPr lang="ru-RU" sz="4800" dirty="0" smtClean="0"/>
              <a:t>познакомить с приемами запоминания словарных слов</a:t>
            </a:r>
            <a:endParaRPr lang="ru-RU" sz="4800" b="1" i="1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7148043" y="4191454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182881" y="1698171"/>
            <a:ext cx="8752114" cy="4887095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i="1" dirty="0" smtClean="0">
              <a:solidFill>
                <a:schemeClr val="tx1"/>
              </a:solidFill>
            </a:endParaRPr>
          </a:p>
          <a:p>
            <a:endParaRPr lang="ru-RU" sz="2400" i="1" dirty="0" smtClean="0">
              <a:solidFill>
                <a:schemeClr val="tx1"/>
              </a:solidFill>
            </a:endParaRPr>
          </a:p>
          <a:p>
            <a:endParaRPr lang="ru-RU" sz="2400" i="1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70" y="411663"/>
            <a:ext cx="8644925" cy="120032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Если ребенок не может запоминать словарные слова…</a:t>
            </a:r>
          </a:p>
        </p:txBody>
      </p:sp>
      <p:grpSp>
        <p:nvGrpSpPr>
          <p:cNvPr id="4" name="Группа 5"/>
          <p:cNvGrpSpPr/>
          <p:nvPr/>
        </p:nvGrpSpPr>
        <p:grpSpPr>
          <a:xfrm rot="14724844">
            <a:off x="232297" y="4829554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506" name="Picture 2" descr="C:\Users\Арсенал\Desktop\FB-LV88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134" y="2078182"/>
            <a:ext cx="5009608" cy="36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193963" y="370174"/>
            <a:ext cx="8783781" cy="2323606"/>
          </a:xfrm>
          <a:prstGeom prst="round1Rect">
            <a:avLst/>
          </a:prstGeom>
          <a:solidFill>
            <a:srgbClr val="F8FCC6"/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Алгоритм </a:t>
            </a: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запоминания словарных слов:</a:t>
            </a:r>
          </a:p>
        </p:txBody>
      </p:sp>
      <p:grpSp>
        <p:nvGrpSpPr>
          <p:cNvPr id="3" name="Группа 5"/>
          <p:cNvGrpSpPr/>
          <p:nvPr/>
        </p:nvGrpSpPr>
        <p:grpSpPr>
          <a:xfrm rot="17853032">
            <a:off x="7288390" y="2602614"/>
            <a:ext cx="1847505" cy="465693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205346" y="2285261"/>
            <a:ext cx="84639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</a:t>
            </a:r>
            <a:r>
              <a:rPr lang="ru-RU" sz="2800" i="1" dirty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о</a:t>
            </a:r>
            <a:r>
              <a:rPr lang="ru-RU" sz="28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бъяснить значение слова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орфографическое чтение вслух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одновременно писать и произносить      словарное слово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записать по память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</a:rPr>
              <a:t> проверить по образцу</a:t>
            </a:r>
          </a:p>
        </p:txBody>
      </p: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957660" y="2068489"/>
            <a:ext cx="7036413" cy="4259392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1300" y="613954"/>
            <a:ext cx="8633694" cy="156966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Приемы запоминания словарных слов</a:t>
            </a:r>
            <a:endParaRPr lang="ru-RU" sz="4800" b="1" i="1" dirty="0" smtClean="0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123800" y="3512581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http://user.vse42.ru/files/P_S1280x852q80/Wnone/ui-53e2e03d6123c8.9312464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78" y="2586864"/>
            <a:ext cx="4884005" cy="328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531677" y="538009"/>
            <a:ext cx="7942211" cy="5563688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 smtClean="0">
              <a:solidFill>
                <a:schemeClr val="tx1"/>
              </a:solidFill>
            </a:endParaRPr>
          </a:p>
        </p:txBody>
      </p:sp>
      <p:grpSp>
        <p:nvGrpSpPr>
          <p:cNvPr id="3" name="Группа 5"/>
          <p:cNvGrpSpPr/>
          <p:nvPr/>
        </p:nvGrpSpPr>
        <p:grpSpPr>
          <a:xfrm rot="17853032">
            <a:off x="7469119" y="4842617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3955" y="694542"/>
            <a:ext cx="79629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ru-RU" sz="3200" b="1" dirty="0"/>
              <a:t>Написание </a:t>
            </a:r>
            <a:r>
              <a:rPr lang="ru-RU" sz="3200" b="1" dirty="0" smtClean="0"/>
              <a:t>слова </a:t>
            </a:r>
            <a:r>
              <a:rPr lang="ru-RU" sz="3200" b="1" dirty="0"/>
              <a:t>в воздухе пальчиком, воображаемым карандашом, который находится на кончике </a:t>
            </a:r>
            <a:r>
              <a:rPr lang="ru-RU" sz="3200" b="1" dirty="0" smtClean="0"/>
              <a:t>носа</a:t>
            </a:r>
            <a:endParaRPr lang="ru-RU" sz="3200" b="1" dirty="0"/>
          </a:p>
        </p:txBody>
      </p:sp>
      <p:pic>
        <p:nvPicPr>
          <p:cNvPr id="18" name="Рисунок 17" descr="http://mamakmv.ru/upload/iblock/760/7601f02aeedb4ffa0dac2c9b8235e3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4" y="2884356"/>
            <a:ext cx="4299283" cy="29332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264920" y="505321"/>
            <a:ext cx="8673981" cy="5741655"/>
          </a:xfrm>
          <a:prstGeom prst="round1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9276" y="1067328"/>
            <a:ext cx="7819606" cy="4832092"/>
          </a:xfrm>
          <a:prstGeom prst="rect">
            <a:avLst/>
          </a:prstGeom>
          <a:solidFill>
            <a:srgbClr val="CCFFCC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>
            <a:bevelT/>
            <a:extrusionClr>
              <a:schemeClr val="bg2">
                <a:lumMod val="90000"/>
              </a:schemeClr>
            </a:extrusionClr>
          </a:sp3d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Эти трудные домашние задания</a:t>
            </a:r>
          </a:p>
          <a:p>
            <a:pPr algn="ctr"/>
            <a:endParaRPr lang="ru-RU" sz="4000" b="1" i="1" dirty="0" smtClean="0"/>
          </a:p>
          <a:p>
            <a:pPr algn="ctr"/>
            <a:endParaRPr lang="ru-RU" sz="4000" b="1" i="1" dirty="0" smtClean="0"/>
          </a:p>
          <a:p>
            <a:pPr algn="ctr"/>
            <a:endParaRPr lang="ru-RU" sz="4000" b="1" i="1" dirty="0" smtClean="0"/>
          </a:p>
          <a:p>
            <a:pPr algn="ctr"/>
            <a:endParaRPr lang="ru-RU" sz="4000" b="1" i="1" dirty="0" smtClean="0"/>
          </a:p>
          <a:p>
            <a:pPr algn="ctr"/>
            <a:endParaRPr lang="ru-RU" sz="4000" b="1" i="1" dirty="0" smtClean="0"/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6272708" y="4090587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2" name="Picture 4" descr="http://rusmultik.ru/images/l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355" y="2748716"/>
            <a:ext cx="3739109" cy="2856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81892" y="336348"/>
            <a:ext cx="8425256" cy="3788140"/>
          </a:xfrm>
          <a:prstGeom prst="round1Rect">
            <a:avLst/>
          </a:prstGeom>
          <a:solidFill>
            <a:srgbClr val="F8FCC6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fontAlgn="base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+mj-lt"/>
              </a:rPr>
              <a:t>Проговорить слово по слогам, выделяя опасные </a:t>
            </a: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места </a:t>
            </a:r>
          </a:p>
          <a:p>
            <a:pPr lvl="0" algn="ctr" fontAlgn="base"/>
            <a:endParaRPr lang="ru-RU" sz="3600" dirty="0">
              <a:solidFill>
                <a:schemeClr val="tx1"/>
              </a:solidFill>
              <a:latin typeface="+mj-lt"/>
            </a:endParaRPr>
          </a:p>
          <a:p>
            <a:pPr marL="457200" lvl="0" indent="-457200" algn="ctr" fontAlgn="base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Записать </a:t>
            </a:r>
            <a:r>
              <a:rPr lang="ru-RU" sz="3600" dirty="0">
                <a:solidFill>
                  <a:schemeClr val="tx1"/>
                </a:solidFill>
                <a:latin typeface="+mj-lt"/>
              </a:rPr>
              <a:t>слова на отдельные карточки, крупными буквами. Буквы, которые нужно запомнить, писать другим </a:t>
            </a: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цветом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" name="Группа 5"/>
          <p:cNvGrpSpPr/>
          <p:nvPr/>
        </p:nvGrpSpPr>
        <p:grpSpPr>
          <a:xfrm rot="17853032">
            <a:off x="7466000" y="4841419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Заголовок 6"/>
          <p:cNvSpPr txBox="1">
            <a:spLocks/>
          </p:cNvSpPr>
          <p:nvPr/>
        </p:nvSpPr>
        <p:spPr>
          <a:xfrm>
            <a:off x="1115616" y="404664"/>
            <a:ext cx="7602048" cy="5832648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4511" y="4791597"/>
            <a:ext cx="6626722" cy="11039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/>
            <a:r>
              <a:rPr lang="ru-RU" sz="6000" dirty="0">
                <a:latin typeface="+mj-lt"/>
              </a:rPr>
              <a:t>к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6000" dirty="0" smtClean="0">
                <a:latin typeface="+mj-lt"/>
              </a:rPr>
              <a:t>р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6000" dirty="0" smtClean="0">
                <a:latin typeface="+mj-lt"/>
              </a:rPr>
              <a:t>ва</a:t>
            </a:r>
            <a:endParaRPr lang="ru-RU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271962" y="398316"/>
            <a:ext cx="8621485" cy="5606143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1962" y="705946"/>
            <a:ext cx="8597416" cy="769441"/>
          </a:xfrm>
          <a:prstGeom prst="rect">
            <a:avLst/>
          </a:prstGeom>
          <a:solidFill>
            <a:srgbClr val="FFFFFF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/>
            <a:r>
              <a:rPr lang="ru-RU" sz="4400" b="1" dirty="0" smtClean="0">
                <a:latin typeface="+mj-lt"/>
              </a:rPr>
              <a:t>Метод Цицерона</a:t>
            </a:r>
            <a:endParaRPr lang="ru-RU" sz="4400" b="1" dirty="0">
              <a:latin typeface="+mj-lt"/>
            </a:endParaRPr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7521260" y="991905"/>
            <a:ext cx="1232514" cy="265285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7893" y="2185074"/>
            <a:ext cx="8621485" cy="3970318"/>
          </a:xfrm>
          <a:prstGeom prst="rect">
            <a:avLst/>
          </a:prstGeom>
          <a:solidFill>
            <a:schemeClr val="bg2"/>
          </a:solidFill>
          <a:ln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Разложить </a:t>
            </a:r>
            <a:r>
              <a:rPr lang="ru-RU" sz="3600" dirty="0">
                <a:latin typeface="+mj-lt"/>
              </a:rPr>
              <a:t>карточки со словарными словами  по </a:t>
            </a:r>
            <a:r>
              <a:rPr lang="ru-RU" sz="3600" dirty="0" smtClean="0">
                <a:latin typeface="+mj-lt"/>
              </a:rPr>
              <a:t>комнате</a:t>
            </a:r>
          </a:p>
          <a:p>
            <a:pPr algn="ctr"/>
            <a:r>
              <a:rPr lang="ru-RU" sz="3600" dirty="0" smtClean="0">
                <a:latin typeface="+mj-lt"/>
              </a:rPr>
              <a:t> </a:t>
            </a:r>
            <a:endParaRPr lang="ru-RU" sz="3600" dirty="0">
              <a:latin typeface="+mj-lt"/>
            </a:endParaRPr>
          </a:p>
          <a:p>
            <a:pPr algn="ctr"/>
            <a:r>
              <a:rPr lang="ru-RU" sz="3600" dirty="0" smtClean="0">
                <a:latin typeface="+mj-lt"/>
              </a:rPr>
              <a:t>Через </a:t>
            </a:r>
            <a:r>
              <a:rPr lang="ru-RU" sz="3600" dirty="0">
                <a:latin typeface="+mj-lt"/>
              </a:rPr>
              <a:t>некоторое время </a:t>
            </a:r>
            <a:r>
              <a:rPr lang="ru-RU" sz="3600" dirty="0" smtClean="0">
                <a:latin typeface="+mj-lt"/>
              </a:rPr>
              <a:t>пройдите </a:t>
            </a:r>
            <a:r>
              <a:rPr lang="ru-RU" sz="3600" dirty="0">
                <a:latin typeface="+mj-lt"/>
              </a:rPr>
              <a:t>по комнате вместе с ребенком и </a:t>
            </a:r>
            <a:endParaRPr lang="ru-RU" sz="3600" dirty="0" smtClean="0">
              <a:latin typeface="+mj-lt"/>
            </a:endParaRPr>
          </a:p>
          <a:p>
            <a:pPr algn="ctr"/>
            <a:r>
              <a:rPr lang="ru-RU" sz="3600" dirty="0" smtClean="0">
                <a:latin typeface="+mj-lt"/>
              </a:rPr>
              <a:t>«</a:t>
            </a:r>
            <a:r>
              <a:rPr lang="ru-RU" sz="3600" dirty="0">
                <a:latin typeface="+mj-lt"/>
              </a:rPr>
              <a:t>собери­те» слова, </a:t>
            </a:r>
            <a:endParaRPr lang="ru-RU" sz="3600" dirty="0" smtClean="0">
              <a:latin typeface="+mj-lt"/>
            </a:endParaRPr>
          </a:p>
          <a:p>
            <a:pPr algn="ctr"/>
            <a:r>
              <a:rPr lang="ru-RU" sz="3600" dirty="0" smtClean="0">
                <a:latin typeface="+mj-lt"/>
              </a:rPr>
              <a:t>поговаривая </a:t>
            </a:r>
            <a:r>
              <a:rPr lang="ru-RU" sz="3600" dirty="0">
                <a:latin typeface="+mj-lt"/>
              </a:rPr>
              <a:t>их орфографически.</a:t>
            </a:r>
          </a:p>
        </p:txBody>
      </p: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219" y="927641"/>
            <a:ext cx="8165435" cy="206210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lvl="0" indent="-571500" algn="ctr" fontAlgn="base">
              <a:buFont typeface="Arial" panose="020B0604020202020204" pitchFamily="34" charset="0"/>
              <a:buChar char="•"/>
            </a:pPr>
            <a:r>
              <a:rPr lang="ru-RU" sz="3200" dirty="0"/>
              <a:t>Картинный диктант. Показывать  картинки с изображением предметов, ребенок записывает названия этих </a:t>
            </a:r>
            <a:r>
              <a:rPr lang="ru-RU" sz="3200" dirty="0" smtClean="0"/>
              <a:t>предметов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3345" y="3478545"/>
            <a:ext cx="8117309" cy="2062103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algn="ctr" fontAlgn="base">
              <a:buFont typeface="Arial" panose="020B0604020202020204" pitchFamily="34" charset="0"/>
              <a:buChar char="•"/>
            </a:pPr>
            <a:r>
              <a:rPr lang="ru-RU" sz="3200" dirty="0"/>
              <a:t>Дописать предложение </a:t>
            </a:r>
            <a:endParaRPr lang="ru-RU" sz="3200" dirty="0" smtClean="0"/>
          </a:p>
          <a:p>
            <a:pPr lvl="0" algn="ctr" fontAlgn="base"/>
            <a:endParaRPr lang="ru-RU" sz="1400" dirty="0"/>
          </a:p>
          <a:p>
            <a:pPr lvl="0" algn="ctr" fontAlgn="base"/>
            <a:r>
              <a:rPr lang="ru-RU" sz="3200" b="1" i="1" dirty="0" smtClean="0"/>
              <a:t>Я живу в большом _______ .</a:t>
            </a:r>
          </a:p>
          <a:p>
            <a:pPr lvl="0" algn="ctr" fontAlgn="base"/>
            <a:r>
              <a:rPr lang="ru-RU" sz="3200" b="1" i="1" dirty="0" smtClean="0"/>
              <a:t>В конуре живет ______ .</a:t>
            </a:r>
            <a:endParaRPr lang="ru-RU" sz="3200" dirty="0" smtClean="0"/>
          </a:p>
          <a:p>
            <a:pPr lvl="0" algn="ctr" fontAlgn="base"/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84333" y="925697"/>
            <a:ext cx="8401706" cy="4934975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4000" dirty="0">
                <a:solidFill>
                  <a:schemeClr val="tx1"/>
                </a:solidFill>
              </a:rPr>
              <a:t>Восстановление </a:t>
            </a:r>
            <a:endParaRPr lang="ru-RU" sz="4000" dirty="0" smtClean="0">
              <a:solidFill>
                <a:schemeClr val="tx1"/>
              </a:solidFill>
            </a:endParaRPr>
          </a:p>
          <a:p>
            <a:pPr lvl="0" algn="ctr" fontAlgn="base"/>
            <a:r>
              <a:rPr lang="ru-RU" sz="4000" dirty="0" smtClean="0">
                <a:solidFill>
                  <a:schemeClr val="tx1"/>
                </a:solidFill>
              </a:rPr>
              <a:t>деформированного </a:t>
            </a:r>
            <a:r>
              <a:rPr lang="ru-RU" sz="4000" dirty="0">
                <a:solidFill>
                  <a:schemeClr val="tx1"/>
                </a:solidFill>
              </a:rPr>
              <a:t>текста или </a:t>
            </a:r>
            <a:r>
              <a:rPr lang="ru-RU" sz="4000" dirty="0" smtClean="0">
                <a:solidFill>
                  <a:schemeClr val="tx1"/>
                </a:solidFill>
              </a:rPr>
              <a:t>предложения</a:t>
            </a:r>
          </a:p>
          <a:p>
            <a:pPr lvl="0" algn="ctr" fontAlgn="base"/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  <a:p>
            <a:pPr algn="ctr" fontAlgn="base"/>
            <a:r>
              <a:rPr lang="ru-RU" sz="3200" b="1" i="1" dirty="0" smtClean="0">
                <a:solidFill>
                  <a:schemeClr val="tx1"/>
                </a:solidFill>
              </a:rPr>
              <a:t>Мальчик, каток, на, коньки, взял.</a:t>
            </a:r>
            <a:r>
              <a:rPr lang="ru-RU" sz="3200" b="1" i="1" dirty="0">
                <a:solidFill>
                  <a:schemeClr val="tx1"/>
                </a:solidFill>
              </a:rPr>
              <a:t> 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pSp>
        <p:nvGrpSpPr>
          <p:cNvPr id="4" name="Группа 5"/>
          <p:cNvGrpSpPr/>
          <p:nvPr/>
        </p:nvGrpSpPr>
        <p:grpSpPr>
          <a:xfrm rot="19070682">
            <a:off x="7154223" y="998000"/>
            <a:ext cx="1707213" cy="435327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256674" y="299360"/>
            <a:ext cx="8733498" cy="1269264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3600" b="1" dirty="0">
                <a:solidFill>
                  <a:schemeClr val="tx1"/>
                </a:solidFill>
              </a:rPr>
              <a:t>Словарные слова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lvl="0" algn="ctr" fontAlgn="base"/>
            <a:r>
              <a:rPr lang="ru-RU" sz="3600" b="1" dirty="0" smtClean="0">
                <a:solidFill>
                  <a:schemeClr val="tx1"/>
                </a:solidFill>
              </a:rPr>
              <a:t>в картинках</a:t>
            </a:r>
            <a:endParaRPr lang="ru-RU" sz="3600" dirty="0">
              <a:solidFill>
                <a:schemeClr val="tx1"/>
              </a:solidFill>
            </a:endParaRPr>
          </a:p>
        </p:txBody>
      </p:sp>
      <p:grpSp>
        <p:nvGrpSpPr>
          <p:cNvPr id="3" name="Группа 5"/>
          <p:cNvGrpSpPr/>
          <p:nvPr/>
        </p:nvGrpSpPr>
        <p:grpSpPr>
          <a:xfrm rot="17853032">
            <a:off x="6928576" y="2441558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Заголовок 6"/>
          <p:cNvSpPr txBox="1">
            <a:spLocks/>
          </p:cNvSpPr>
          <p:nvPr/>
        </p:nvSpPr>
        <p:spPr>
          <a:xfrm>
            <a:off x="1038704" y="0"/>
            <a:ext cx="7602048" cy="5832648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80" y="1825315"/>
            <a:ext cx="2283950" cy="228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9" y="1777126"/>
            <a:ext cx="2738472" cy="3922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с одним скругленным углом 15"/>
          <p:cNvSpPr/>
          <p:nvPr/>
        </p:nvSpPr>
        <p:spPr>
          <a:xfrm>
            <a:off x="3777176" y="4345885"/>
            <a:ext cx="5057296" cy="1744107"/>
          </a:xfrm>
          <a:prstGeom prst="round1Rect">
            <a:avLst/>
          </a:prstGeom>
          <a:solidFill>
            <a:schemeClr val="bg2"/>
          </a:solidFill>
          <a:ln w="57150">
            <a:solidFill>
              <a:schemeClr val="bg1"/>
            </a:solidFill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2400" dirty="0" smtClean="0">
                <a:solidFill>
                  <a:schemeClr val="tx1"/>
                </a:solidFill>
              </a:rPr>
              <a:t>О.Б. Иншакова</a:t>
            </a:r>
          </a:p>
          <a:p>
            <a:pPr lvl="0" algn="ctr" fontAlgn="base"/>
            <a:r>
              <a:rPr lang="ru-RU" sz="2400" dirty="0" smtClean="0">
                <a:solidFill>
                  <a:schemeClr val="tx1"/>
                </a:solidFill>
              </a:rPr>
              <a:t>«Словарные слова в образах и картинках»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176464" y="404664"/>
            <a:ext cx="8807116" cy="2312611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3600" b="1" dirty="0">
                <a:solidFill>
                  <a:schemeClr val="tx1"/>
                </a:solidFill>
                <a:latin typeface="+mj-lt"/>
              </a:rPr>
              <a:t>Написание словарных слов с закрытыми глазами</a:t>
            </a:r>
          </a:p>
        </p:txBody>
      </p:sp>
      <p:grpSp>
        <p:nvGrpSpPr>
          <p:cNvPr id="3" name="Группа 5"/>
          <p:cNvGrpSpPr/>
          <p:nvPr/>
        </p:nvGrpSpPr>
        <p:grpSpPr>
          <a:xfrm rot="17853032">
            <a:off x="7469119" y="4842617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Заголовок 6"/>
          <p:cNvSpPr txBox="1">
            <a:spLocks/>
          </p:cNvSpPr>
          <p:nvPr/>
        </p:nvSpPr>
        <p:spPr>
          <a:xfrm>
            <a:off x="1115616" y="404664"/>
            <a:ext cx="7602048" cy="5832648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20499" y="381060"/>
            <a:ext cx="8621485" cy="5606143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/>
              <a:t>аиа (малина), еа (пенал), 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9115" y="754879"/>
            <a:ext cx="8510261" cy="2369880"/>
          </a:xfrm>
          <a:prstGeom prst="rect">
            <a:avLst/>
          </a:prstGeom>
          <a:ln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4000" dirty="0" smtClean="0"/>
              <a:t>Древнерусское письмо</a:t>
            </a:r>
          </a:p>
          <a:p>
            <a:pPr lvl="0" algn="ctr"/>
            <a:endParaRPr lang="ru-RU" sz="3600" b="1" dirty="0"/>
          </a:p>
          <a:p>
            <a:pPr lvl="0" algn="ctr"/>
            <a:r>
              <a:rPr lang="ru-RU" sz="3600" b="1" dirty="0"/>
              <a:t>м</a:t>
            </a:r>
            <a:r>
              <a:rPr lang="ru-RU" sz="3600" b="1" dirty="0" smtClean="0"/>
              <a:t>алина	пенал</a:t>
            </a:r>
          </a:p>
          <a:p>
            <a:pPr lvl="0" algn="ctr"/>
            <a:r>
              <a:rPr lang="ru-RU" sz="3600" b="1" dirty="0" smtClean="0"/>
              <a:t>- а - и - а	  - е - а -	</a:t>
            </a:r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7068066" y="1621204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1879" y="3734539"/>
            <a:ext cx="8476271" cy="1785104"/>
          </a:xfrm>
          <a:prstGeom prst="rect">
            <a:avLst/>
          </a:prstGeom>
          <a:solidFill>
            <a:schemeClr val="bg2"/>
          </a:solidFill>
          <a:ln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4000" dirty="0">
                <a:latin typeface="+mj-lt"/>
              </a:rPr>
              <a:t>Запоминание слова по </a:t>
            </a:r>
            <a:r>
              <a:rPr lang="ru-RU" sz="4000" dirty="0" smtClean="0">
                <a:latin typeface="+mj-lt"/>
              </a:rPr>
              <a:t>сетке</a:t>
            </a:r>
          </a:p>
          <a:p>
            <a:pPr lvl="0" algn="ctr"/>
            <a:endParaRPr lang="ru-RU" sz="1600" dirty="0">
              <a:latin typeface="+mj-lt"/>
            </a:endParaRPr>
          </a:p>
          <a:p>
            <a:pPr algn="ctr"/>
            <a:endParaRPr lang="ru-RU" dirty="0">
              <a:latin typeface="+mj-lt"/>
            </a:endParaRPr>
          </a:p>
          <a:p>
            <a:pPr algn="ctr"/>
            <a:r>
              <a:rPr lang="ru-RU" sz="3600" b="1" u="sng" dirty="0">
                <a:latin typeface="+mj-lt"/>
              </a:rPr>
              <a:t>В</a:t>
            </a:r>
            <a:r>
              <a:rPr lang="ru-RU" sz="3600" b="1" dirty="0">
                <a:latin typeface="+mj-lt"/>
              </a:rPr>
              <a:t> </a:t>
            </a:r>
            <a:r>
              <a:rPr lang="ru-RU" sz="3600" b="1" u="sng" dirty="0">
                <a:latin typeface="+mj-lt"/>
              </a:rPr>
              <a:t>О</a:t>
            </a:r>
            <a:r>
              <a:rPr lang="ru-RU" sz="3600" b="1" dirty="0">
                <a:latin typeface="+mj-lt"/>
              </a:rPr>
              <a:t> </a:t>
            </a:r>
            <a:r>
              <a:rPr lang="ru-RU" sz="3600" b="1" u="sng" dirty="0">
                <a:latin typeface="+mj-lt"/>
              </a:rPr>
              <a:t>К</a:t>
            </a:r>
            <a:r>
              <a:rPr lang="ru-RU" sz="3600" b="1" dirty="0">
                <a:latin typeface="+mj-lt"/>
              </a:rPr>
              <a:t> </a:t>
            </a:r>
            <a:r>
              <a:rPr lang="ru-RU" sz="3600" b="1" u="sng" dirty="0">
                <a:latin typeface="+mj-lt"/>
              </a:rPr>
              <a:t>З</a:t>
            </a:r>
            <a:r>
              <a:rPr lang="ru-RU" sz="3600" b="1" dirty="0">
                <a:latin typeface="+mj-lt"/>
              </a:rPr>
              <a:t> </a:t>
            </a:r>
            <a:r>
              <a:rPr lang="ru-RU" sz="3600" b="1" u="sng" dirty="0">
                <a:latin typeface="+mj-lt"/>
              </a:rPr>
              <a:t>А</a:t>
            </a:r>
            <a:r>
              <a:rPr lang="ru-RU" sz="3600" b="1" dirty="0">
                <a:latin typeface="+mj-lt"/>
              </a:rPr>
              <a:t> </a:t>
            </a:r>
            <a:r>
              <a:rPr lang="ru-RU" sz="3600" b="1" u="sng" dirty="0">
                <a:latin typeface="+mj-lt"/>
              </a:rPr>
              <a:t>Л</a:t>
            </a:r>
            <a:endParaRPr lang="ru-RU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256673" y="2186277"/>
            <a:ext cx="8654082" cy="3633855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</a:rPr>
              <a:t>у</a:t>
            </a:r>
            <a:r>
              <a:rPr lang="ru-RU" sz="4000" dirty="0" smtClean="0">
                <a:solidFill>
                  <a:schemeClr val="tx1"/>
                </a:solidFill>
              </a:rPr>
              <a:t>стный кроссворд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</a:rPr>
              <a:t>с</a:t>
            </a:r>
            <a:r>
              <a:rPr lang="ru-RU" sz="4000" dirty="0" smtClean="0">
                <a:solidFill>
                  <a:schemeClr val="tx1"/>
                </a:solidFill>
              </a:rPr>
              <a:t>ловарное лото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</a:rPr>
              <a:t>п</a:t>
            </a:r>
            <a:r>
              <a:rPr lang="ru-RU" sz="4000" dirty="0" smtClean="0">
                <a:solidFill>
                  <a:schemeClr val="tx1"/>
                </a:solidFill>
              </a:rPr>
              <a:t>арочки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ребусы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584" y="584348"/>
            <a:ext cx="8510261" cy="1323439"/>
          </a:xfrm>
          <a:prstGeom prst="rect">
            <a:avLst/>
          </a:prstGeom>
          <a:ln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4400" b="1" dirty="0" smtClean="0"/>
              <a:t>Полезные игры:</a:t>
            </a:r>
          </a:p>
          <a:p>
            <a:pPr lvl="0" algn="ctr"/>
            <a:endParaRPr lang="ru-RU" sz="3600" b="1" dirty="0" smtClean="0"/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6923687" y="4107731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606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256673" y="1154192"/>
            <a:ext cx="8654082" cy="5072704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fontAlgn="base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не</a:t>
            </a:r>
            <a:r>
              <a:rPr lang="ru-RU" sz="2800" b="1" dirty="0">
                <a:solidFill>
                  <a:schemeClr val="tx1"/>
                </a:solidFill>
                <a:latin typeface="+mj-lt"/>
              </a:rPr>
              <a:t> стоит брать сразу много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слов</a:t>
            </a:r>
          </a:p>
          <a:p>
            <a:pPr lvl="0" algn="ctr" fontAlgn="base"/>
            <a:r>
              <a:rPr lang="ru-RU" sz="1600" b="1" dirty="0">
                <a:solidFill>
                  <a:schemeClr val="tx1"/>
                </a:solidFill>
                <a:latin typeface="+mj-lt"/>
              </a:rPr>
              <a:t> </a:t>
            </a:r>
          </a:p>
          <a:p>
            <a:pPr marL="342900" lvl="0" indent="-342900" algn="ctr" fontAlgn="base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+mj-lt"/>
              </a:rPr>
              <a:t>н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ельзя </a:t>
            </a:r>
            <a:r>
              <a:rPr lang="ru-RU" sz="2800" b="1" dirty="0">
                <a:solidFill>
                  <a:schemeClr val="tx1"/>
                </a:solidFill>
                <a:latin typeface="+mj-lt"/>
              </a:rPr>
              <a:t>заставлять ребенка многократно писать одно и то же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слово</a:t>
            </a:r>
          </a:p>
          <a:p>
            <a:pPr lvl="0" algn="ctr" fontAlgn="base"/>
            <a:r>
              <a:rPr lang="ru-RU" sz="1600" b="1" dirty="0">
                <a:solidFill>
                  <a:schemeClr val="tx1"/>
                </a:solidFill>
                <a:latin typeface="+mj-lt"/>
              </a:rPr>
              <a:t> </a:t>
            </a:r>
          </a:p>
          <a:p>
            <a:pPr marL="342900" lvl="0" indent="-342900" algn="ctr" fontAlgn="base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чередовать </a:t>
            </a:r>
            <a:r>
              <a:rPr lang="ru-RU" sz="2800" b="1" dirty="0">
                <a:solidFill>
                  <a:schemeClr val="tx1"/>
                </a:solidFill>
                <a:latin typeface="+mj-lt"/>
              </a:rPr>
              <a:t>различные виды деятельности в зависимости от нагрузки  и 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самочувствия </a:t>
            </a:r>
          </a:p>
          <a:p>
            <a:pPr lvl="0" algn="ctr" fontAlgn="base"/>
            <a:r>
              <a:rPr lang="ru-RU" sz="1600" b="1" dirty="0">
                <a:solidFill>
                  <a:schemeClr val="tx1"/>
                </a:solidFill>
                <a:latin typeface="+mj-lt"/>
              </a:rPr>
              <a:t> </a:t>
            </a:r>
          </a:p>
          <a:p>
            <a:pPr marL="342900" lvl="0" indent="-342900" algn="ctr" fontAlgn="base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  <a:latin typeface="+mj-lt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ри </a:t>
            </a:r>
            <a:r>
              <a:rPr lang="ru-RU" sz="2800" b="1" dirty="0">
                <a:solidFill>
                  <a:schemeClr val="tx1"/>
                </a:solidFill>
                <a:latin typeface="+mj-lt"/>
              </a:rPr>
              <a:t>выполнении домашнего задания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необходимо </a:t>
            </a:r>
            <a:r>
              <a:rPr lang="ru-RU" sz="2800" b="1" dirty="0">
                <a:solidFill>
                  <a:schemeClr val="tx1"/>
                </a:solidFill>
                <a:latin typeface="+mj-lt"/>
              </a:rPr>
              <a:t>обращать внимание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на</a:t>
            </a:r>
            <a:r>
              <a:rPr lang="ru-RU" sz="2800" b="1" dirty="0">
                <a:solidFill>
                  <a:schemeClr val="tx1"/>
                </a:solidFill>
                <a:latin typeface="+mj-lt"/>
              </a:rPr>
              <a:t> изученные словарные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слова</a:t>
            </a:r>
            <a:r>
              <a:rPr lang="ru-RU" sz="2800" b="1" dirty="0">
                <a:solidFill>
                  <a:schemeClr val="tx1"/>
                </a:solidFill>
                <a:latin typeface="+mj-lt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673" y="136246"/>
            <a:ext cx="8654082" cy="892552"/>
          </a:xfrm>
          <a:prstGeom prst="rect">
            <a:avLst/>
          </a:prstGeom>
          <a:ln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/>
              <a:t>Важно знать:</a:t>
            </a:r>
          </a:p>
          <a:p>
            <a:pPr lvl="0" algn="ctr"/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2087265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256673" y="924021"/>
            <a:ext cx="8598570" cy="5284273"/>
          </a:xfrm>
          <a:prstGeom prst="round1Rect">
            <a:avLst/>
          </a:prstGeom>
          <a:solidFill>
            <a:srgbClr val="F8FCC6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673" y="136246"/>
            <a:ext cx="8654081" cy="1200329"/>
          </a:xfrm>
          <a:prstGeom prst="rect">
            <a:avLst/>
          </a:prstGeom>
          <a:ln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tx1"/>
                </a:solidFill>
              </a:rPr>
              <a:t>Полезная литература:</a:t>
            </a:r>
            <a:endParaRPr lang="ru-RU" sz="3600" dirty="0">
              <a:solidFill>
                <a:schemeClr val="tx1"/>
              </a:solidFill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547" y="4392727"/>
            <a:ext cx="3930317" cy="1569660"/>
          </a:xfrm>
          <a:prstGeom prst="rect">
            <a:avLst/>
          </a:prstGeom>
          <a:solidFill>
            <a:schemeClr val="bg2"/>
          </a:solidFill>
          <a:ln>
            <a:solidFill>
              <a:srgbClr val="FFFF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Плигин</a:t>
            </a:r>
            <a:r>
              <a:rPr lang="ru-RU" sz="2400" dirty="0" smtClean="0">
                <a:solidFill>
                  <a:schemeClr val="tx1"/>
                </a:solidFill>
              </a:rPr>
              <a:t> А.А.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Что делать, чтобы ваш ребенок не пропускал словарные слова?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605" y="4392727"/>
            <a:ext cx="3922295" cy="1569660"/>
          </a:xfrm>
          <a:prstGeom prst="rect">
            <a:avLst/>
          </a:prstGeom>
          <a:solidFill>
            <a:schemeClr val="bg2"/>
          </a:solidFill>
          <a:ln>
            <a:solidFill>
              <a:srgbClr val="FFFF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Зегебарт</a:t>
            </a:r>
            <a:r>
              <a:rPr lang="ru-RU" sz="2400" dirty="0" smtClean="0">
                <a:solidFill>
                  <a:schemeClr val="tx1"/>
                </a:solidFill>
              </a:rPr>
              <a:t> Г.М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Учение без мучения. Коррекция </a:t>
            </a:r>
            <a:r>
              <a:rPr lang="ru-RU" sz="2400" dirty="0" err="1" smtClean="0">
                <a:solidFill>
                  <a:schemeClr val="tx1"/>
                </a:solidFill>
              </a:rPr>
              <a:t>дисграфии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09" y="1452999"/>
            <a:ext cx="1826843" cy="282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98" y="1557552"/>
            <a:ext cx="1939497" cy="261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326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317172" y="391661"/>
            <a:ext cx="8621485" cy="5921117"/>
          </a:xfrm>
          <a:prstGeom prst="round1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68757" y="677735"/>
            <a:ext cx="7603358" cy="5139869"/>
          </a:xfrm>
          <a:prstGeom prst="rect">
            <a:avLst/>
          </a:prstGeom>
          <a:solidFill>
            <a:srgbClr val="CCFFCC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Цель: </a:t>
            </a:r>
          </a:p>
          <a:p>
            <a:pPr algn="ctr"/>
            <a:r>
              <a:rPr lang="ru-RU" sz="3600" i="1" dirty="0" smtClean="0"/>
              <a:t>обучить правильной организации отдыха при выполнении домашних заданий</a:t>
            </a:r>
          </a:p>
          <a:p>
            <a:pPr algn="ctr"/>
            <a:endParaRPr lang="ru-RU" sz="4400" i="1" dirty="0" smtClean="0"/>
          </a:p>
          <a:p>
            <a:pPr algn="ctr"/>
            <a:endParaRPr lang="ru-RU" sz="4400" i="1" dirty="0" smtClean="0"/>
          </a:p>
          <a:p>
            <a:pPr algn="ctr"/>
            <a:endParaRPr lang="ru-RU" sz="4400" i="1" dirty="0" smtClean="0"/>
          </a:p>
          <a:p>
            <a:pPr algn="ctr"/>
            <a:endParaRPr lang="ru-RU" sz="4400" i="1" dirty="0" smtClean="0"/>
          </a:p>
        </p:txBody>
      </p:sp>
      <p:grpSp>
        <p:nvGrpSpPr>
          <p:cNvPr id="4" name="Группа 5"/>
          <p:cNvGrpSpPr/>
          <p:nvPr/>
        </p:nvGrpSpPr>
        <p:grpSpPr>
          <a:xfrm rot="17853032">
            <a:off x="7469119" y="4842617"/>
            <a:ext cx="1970918" cy="526988"/>
            <a:chOff x="1500860" y="5029200"/>
            <a:chExt cx="6938406" cy="152400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2" name="Picture 2" descr="http://img7.proshkolu.ru/content/media/pic/std/4000000/3043000/3042845-0be5f1468766b1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6957" y="3145235"/>
            <a:ext cx="2461914" cy="2558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47828" y="1373128"/>
            <a:ext cx="8728995" cy="4824052"/>
          </a:xfrm>
          <a:prstGeom prst="snip1Rect">
            <a:avLst>
              <a:gd name="adj" fmla="val 8665"/>
            </a:avLst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213645" y="222044"/>
            <a:ext cx="8716710" cy="1008550"/>
          </a:xfrm>
          <a:prstGeom prst="snip1Rect">
            <a:avLst>
              <a:gd name="adj" fmla="val 41998"/>
            </a:avLst>
          </a:prstGeom>
          <a:solidFill>
            <a:schemeClr val="accent4">
              <a:lumMod val="20000"/>
              <a:lumOff val="80000"/>
            </a:schemeClr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Дыхательные упражнения: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423" y="1677087"/>
            <a:ext cx="85541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Правило:</a:t>
            </a:r>
          </a:p>
          <a:p>
            <a:pPr marL="514350" indent="-514350" algn="ctr"/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514350" indent="-514350" algn="ctr"/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дышать животом, чтобы заставить двигаться диафрагму</a:t>
            </a: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47828" y="1373128"/>
            <a:ext cx="8728995" cy="4824052"/>
          </a:xfrm>
          <a:prstGeom prst="snip1Rect">
            <a:avLst>
              <a:gd name="adj" fmla="val 8665"/>
            </a:avLst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213645" y="222044"/>
            <a:ext cx="8716710" cy="1008550"/>
          </a:xfrm>
          <a:prstGeom prst="snip1Rect">
            <a:avLst>
              <a:gd name="adj" fmla="val 41998"/>
            </a:avLst>
          </a:prstGeom>
          <a:solidFill>
            <a:schemeClr val="accent4">
              <a:lumMod val="20000"/>
              <a:lumOff val="80000"/>
            </a:schemeClr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Дыхательные упражнения: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486" y="1637898"/>
            <a:ext cx="8554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endParaRPr lang="ru-RU" sz="4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Упражнение «Паровозик»</a:t>
            </a:r>
          </a:p>
          <a:p>
            <a:pPr marL="514350" indent="-514350" algn="ctr"/>
            <a:endParaRPr lang="ru-RU" sz="4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/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Дыхание сначала только через левую, затем через правую ноздрю</a:t>
            </a:r>
            <a:endParaRPr lang="ru-RU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6769ad3832608acd54699af5276a224de64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1370</TotalTime>
  <Words>1178</Words>
  <Application>Microsoft Office PowerPoint</Application>
  <PresentationFormat>Экран (4:3)</PresentationFormat>
  <Paragraphs>383</Paragraphs>
  <Slides>69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8" baseType="lpstr">
      <vt:lpstr>Arial</vt:lpstr>
      <vt:lpstr>Calibri</vt:lpstr>
      <vt:lpstr>Georgia</vt:lpstr>
      <vt:lpstr>ItalicC</vt:lpstr>
      <vt:lpstr>ScriptC</vt:lpstr>
      <vt:lpstr>Times New Roman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Татьяна Головунина</cp:lastModifiedBy>
  <cp:revision>147</cp:revision>
  <dcterms:created xsi:type="dcterms:W3CDTF">2013-01-28T12:37:44Z</dcterms:created>
  <dcterms:modified xsi:type="dcterms:W3CDTF">2016-02-12T13:02:37Z</dcterms:modified>
</cp:coreProperties>
</file>