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7" r:id="rId4"/>
    <p:sldId id="259" r:id="rId5"/>
    <p:sldId id="271" r:id="rId6"/>
    <p:sldId id="268" r:id="rId7"/>
    <p:sldId id="272" r:id="rId8"/>
    <p:sldId id="273" r:id="rId9"/>
    <p:sldId id="274" r:id="rId10"/>
    <p:sldId id="275" r:id="rId11"/>
    <p:sldId id="269" r:id="rId12"/>
    <p:sldId id="276" r:id="rId13"/>
    <p:sldId id="27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4EB73C-389B-469C-AC49-AD036CDA0BE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B980B5-0A7D-4AAC-936C-88B21BCCA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12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4.jpeg"/><Relationship Id="rId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17.gif"/><Relationship Id="rId9" Type="http://schemas.openxmlformats.org/officeDocument/2006/relationships/image" Target="../media/image9.jpeg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924944"/>
            <a:ext cx="7349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Играем со звуком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159" y="1988840"/>
            <a:ext cx="143821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988840"/>
            <a:ext cx="31774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ШИ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шейник для собаки Лучший подарок для тебя!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1" t="16667" b="15196"/>
          <a:stretch>
            <a:fillRect/>
          </a:stretch>
        </p:blipFill>
        <p:spPr bwMode="auto">
          <a:xfrm>
            <a:off x="3563888" y="1052736"/>
            <a:ext cx="1895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ДОБУ детский сад &quot;Снегурочка&quot; - Закрепляем звуки Ш, Ж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72" t="13889" r="1365" b="59829"/>
          <a:stretch>
            <a:fillRect/>
          </a:stretch>
        </p:blipFill>
        <p:spPr bwMode="auto">
          <a:xfrm>
            <a:off x="1907704" y="2852936"/>
            <a:ext cx="1749733" cy="10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ib2.podelise.ru/tw_files2/urls_556/10/d-9209/9209_html_m24f079c6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4121" y="3429000"/>
            <a:ext cx="1279773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СЕ О ДОМЕ2 - СТРАНИЦА 11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2" t="9871" r="4569" b="4292"/>
          <a:stretch>
            <a:fillRect/>
          </a:stretch>
        </p:blipFill>
        <p:spPr bwMode="auto">
          <a:xfrm>
            <a:off x="7543800" y="3212976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ywishlist.ru/pic/i/wish/orig/002/762/247.jpe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844824"/>
            <a:ext cx="1656184" cy="15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делки из камыша - Поделки, делаем самостоятельно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836712"/>
            <a:ext cx="1428750" cy="16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Автоматизация звука Ш в словах и предложениях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b="67340"/>
          <a:stretch>
            <a:fillRect/>
          </a:stretch>
        </p:blipFill>
        <p:spPr bwMode="auto">
          <a:xfrm>
            <a:off x="7181850" y="980728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encil clip art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420888"/>
            <a:ext cx="1224136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Детский-Трикотаж И-Другие-Вещи-По-Оптценам"/>
          <p:cNvPicPr/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1186" r="-116"/>
          <a:stretch>
            <a:fillRect/>
          </a:stretch>
        </p:blipFill>
        <p:spPr bwMode="auto">
          <a:xfrm>
            <a:off x="395536" y="2708920"/>
            <a:ext cx="1217801" cy="17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Тема Дифференциация букв ш ж, звуков ш, ж. Цель"/>
          <p:cNvPicPr/>
          <p:nvPr/>
        </p:nvPicPr>
        <p:blipFill>
          <a:blip r:embed="rId11" cstate="print"/>
          <a:srcRect l="37813" t="12000" r="41875" b="60000"/>
          <a:stretch>
            <a:fillRect/>
          </a:stretch>
        </p:blipFill>
        <p:spPr bwMode="auto">
          <a:xfrm>
            <a:off x="2483768" y="4941168"/>
            <a:ext cx="1584176" cy="13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Автоматизация звука Скачать бесплатно"/>
          <p:cNvPicPr/>
          <p:nvPr/>
        </p:nvPicPr>
        <p:blipFill>
          <a:blip r:embed="rId12" cstate="print">
            <a:clrChange>
              <a:clrFrom>
                <a:srgbClr val="BFEEFE"/>
              </a:clrFrom>
              <a:clrTo>
                <a:srgbClr val="BFEEFE">
                  <a:alpha val="0"/>
                </a:srgbClr>
              </a:clrTo>
            </a:clrChange>
          </a:blip>
          <a:srcRect l="18000" t="37778" r="67000" b="38666"/>
          <a:stretch>
            <a:fillRect/>
          </a:stretch>
        </p:blipFill>
        <p:spPr bwMode="auto">
          <a:xfrm>
            <a:off x="3347864" y="458112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Тема Дифференциация букв ш ж, звуков ш, ж. Цель"/>
          <p:cNvPicPr/>
          <p:nvPr/>
        </p:nvPicPr>
        <p:blipFill>
          <a:blip r:embed="rId11" cstate="print">
            <a:clrChange>
              <a:clrFrom>
                <a:srgbClr val="FBF5F7"/>
              </a:clrFrom>
              <a:clrTo>
                <a:srgbClr val="FBF5F7">
                  <a:alpha val="0"/>
                </a:srgbClr>
              </a:clrTo>
            </a:clrChange>
          </a:blip>
          <a:srcRect l="65000" t="14400" r="8438" b="61200"/>
          <a:stretch>
            <a:fillRect/>
          </a:stretch>
        </p:blipFill>
        <p:spPr bwMode="auto">
          <a:xfrm>
            <a:off x="2051720" y="4869160"/>
            <a:ext cx="1440160" cy="14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МДОБУ детский сад &quot;Снегурочка&quot; - Закрепляем звуки Ш, Ж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21" t="12821" r="38724" b="50180"/>
          <a:stretch>
            <a:fillRect/>
          </a:stretch>
        </p:blipFill>
        <p:spPr bwMode="auto">
          <a:xfrm>
            <a:off x="2267744" y="4725144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Тема Дифференциация букв ш ж, звуков ш, ж. Цель"/>
          <p:cNvPicPr/>
          <p:nvPr/>
        </p:nvPicPr>
        <p:blipFill>
          <a:blip r:embed="rId11" cstate="print">
            <a:clrChange>
              <a:clrFrom>
                <a:srgbClr val="F5F9FF"/>
              </a:clrFrom>
              <a:clrTo>
                <a:srgbClr val="F5F9FF">
                  <a:alpha val="0"/>
                </a:srgbClr>
              </a:clrTo>
            </a:clrChange>
          </a:blip>
          <a:srcRect l="40938" t="53200" r="40625" b="18000"/>
          <a:stretch>
            <a:fillRect/>
          </a:stretch>
        </p:blipFill>
        <p:spPr bwMode="auto">
          <a:xfrm>
            <a:off x="2339752" y="5013176"/>
            <a:ext cx="1217092" cy="13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Урок 6 тема: игрушки"/>
          <p:cNvPicPr/>
          <p:nvPr/>
        </p:nvPicPr>
        <p:blipFill>
          <a:blip r:embed="rId13" cstate="print">
            <a:clrChange>
              <a:clrFrom>
                <a:srgbClr val="F1ECF0"/>
              </a:clrFrom>
              <a:clrTo>
                <a:srgbClr val="F1ECF0">
                  <a:alpha val="0"/>
                </a:srgbClr>
              </a:clrTo>
            </a:clrChange>
          </a:blip>
          <a:srcRect l="15393" t="2405" r="69214" b="74950"/>
          <a:stretch>
            <a:fillRect/>
          </a:stretch>
        </p:blipFill>
        <p:spPr bwMode="auto">
          <a:xfrm>
            <a:off x="2411760" y="4869160"/>
            <a:ext cx="1296144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МДОБУ детский сад &quot;Снегурочка&quot; - Закрепляем звуки Ш, Ж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3" t="13248" r="66945" b="55276"/>
          <a:stretch>
            <a:fillRect/>
          </a:stretch>
        </p:blipFill>
        <p:spPr bwMode="auto">
          <a:xfrm>
            <a:off x="2051720" y="4869160"/>
            <a:ext cx="1076325" cy="14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Просмотр изображения 660685 Сервис публикации и хранения изображений : хостинг картинок : размещение фоток : место для фотографи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293096"/>
            <a:ext cx="8820472" cy="23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слова со звуком Ш в середине слова. Нажми на картинки.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1 -0.00763 C -0.12361 -0.01248 -0.1302 -0.01711 -0.14166 -0.02405 C -0.15312 -0.03099 -0.16145 -0.04856 -0.18628 -0.04879 C -0.21111 -0.04902 -0.25833 -0.04024 -0.29079 -0.02613 C -0.32326 -0.01202 -0.36597 0.01966 -0.38159 0.03539 C -0.39722 0.05111 -0.38732 0.04025 -0.38472 0.06823 C -0.38211 0.09621 -0.37708 0.16952 -0.36632 0.20329 C -0.35555 0.23705 -0.34826 0.24677 -0.32013 0.27105 C -0.29201 0.29533 -0.24878 0.33257 -0.19704 0.34899 C -0.14531 0.36541 -0.04826 0.36124 -0.00937 0.36934 C 0.02952 0.37743 0.02153 0.37651 0.03681 0.39802 C 0.05209 0.41952 0.07275 0.45352 0.08299 0.49862 C 0.09323 0.54371 0.09775 0.63645 0.09844 0.6686 C 0.09914 0.70074 0.09341 0.69589 0.08768 0.69126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08557 C 0.02414 -0.11402 0.03542 -0.14246 0.06372 -0.16975 C 0.09202 -0.19704 0.14063 -0.23011 0.18212 -0.24954 C 0.22362 -0.26897 0.279 -0.28539 0.31285 -0.28654 C 0.34671 -0.2877 0.36806 -0.28215 0.38525 -0.25578 C 0.40243 -0.22942 0.41615 -0.17322 0.41598 -0.12859 C 0.4158 -0.08395 0.39879 -0.04533 0.38368 0.01272 C 0.36858 0.07054 0.33629 0.16767 0.32518 0.2197 C 0.31407 0.27174 0.32084 0.29301 0.31754 0.32424 C 0.31424 0.35523 0.30886 0.38807 0.30521 0.4061 C 0.30157 0.42414 0.29879 0.42831 0.29601 0.4327 " pathEditMode="relative" ptsTypes="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0292 C -0.02257 -0.10477 -0.04479 -0.10662 -0.06475 -0.11517 C -0.08472 -0.12373 -0.10173 -0.13599 -0.12014 -0.15426 C -0.13854 -0.17276 -0.16146 -0.19057 -0.17552 -0.22595 C -0.18958 -0.26133 -0.20903 -0.33002 -0.20468 -0.36725 C -0.20034 -0.40449 -0.1967 -0.4223 -0.1493 -0.44935 C -0.10191 -0.47641 0.00573 -0.52984 0.07986 -0.52914 C 0.154 -0.52845 0.24427 -0.50116 0.29532 -0.44519 C 0.34636 -0.38922 0.37518 -0.25324 0.38611 -0.19311 C 0.39705 -0.13298 0.39358 -0.12905 0.36146 -0.08441 C 0.32934 -0.03978 0.23872 0.02012 0.19375 0.07539 C 0.14879 0.13066 0.12049 0.18894 0.09219 0.24745 " pathEditMode="relative" ptsTypes="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22156 C 0.00052 -0.21485 0.00608 -0.20768 -0.00486 -0.23798 C -0.0158 -0.26827 -0.05365 -0.37188 -0.07101 -0.40426 C -0.08837 -0.43641 -0.08368 -0.41397 -0.10937 -0.43271 C -0.13507 -0.45144 -0.19028 -0.50139 -0.22483 -0.51666 C -0.25937 -0.53192 -0.29201 -0.52406 -0.31719 -0.52498 C -0.34236 -0.52591 -0.35122 -0.52197 -0.37552 -0.5229 C -0.39983 -0.52383 -0.43021 -0.52753 -0.46319 -0.53099 C -0.49618 -0.53446 -0.53889 -0.54117 -0.57396 -0.54325 C -0.60903 -0.54533 -0.65017 -0.54533 -0.67396 -0.54325 C -0.69774 -0.54117 -0.70035 -0.53886 -0.71719 -0.53099 C -0.73403 -0.52313 -0.76198 -0.51272 -0.77552 -0.49607 C -0.78906 -0.47942 -0.79149 -0.47503 -0.79861 -0.43062 C -0.80573 -0.38645 -0.81493 -0.27637 -0.81858 -0.22965 C -0.82222 -0.18317 -0.83802 -0.20236 -0.82014 -0.15218 C -0.80226 -0.10199 -0.76198 0.02983 -0.71094 0.07123 C -0.6599 0.11285 -0.56424 0.09528 -0.51406 0.0962 C -0.46389 0.0969 -0.43368 0.07886 -0.40937 0.0777 C -0.38507 0.07631 -0.38038 0.07886 -0.36788 0.08765 C -0.35538 0.09643 -0.33837 0.10892 -0.33403 0.13066 C -0.32969 0.1524 -0.33576 0.18547 -0.34167 0.21877 " pathEditMode="relative" ptsTypes="aaaaaaaaaaaa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11956 C -0.02187 -0.14824 -0.03489 -0.17668 -0.05329 -0.19125 C -0.07187 -0.20582 -0.08993 -0.20051 -0.11944 -0.20767 C -0.14895 -0.21484 -0.19861 -0.22525 -0.23038 -0.23427 C -0.26198 -0.24329 -0.2875 -0.25693 -0.31024 -0.2611 C -0.33298 -0.26526 -0.35034 -0.25925 -0.36718 -0.25902 C -0.38402 -0.25878 -0.39201 -0.26595 -0.4118 -0.25902 C -0.43159 -0.25208 -0.45833 -0.23936 -0.48559 -0.21785 C -0.51284 -0.19634 -0.56041 -0.17483 -0.57482 -0.12974 C -0.58923 -0.08464 -0.57899 -0.00254 -0.57187 0.0525 C -0.56475 0.10754 -0.56458 0.15588 -0.53177 0.20005 C -0.49895 0.24422 -0.4243 0.27521 -0.37482 0.31684 C -0.32534 0.35847 -0.2684 0.40657 -0.23489 0.45005 C -0.20138 0.49353 -0.18368 0.55528 -0.17361 0.57725 " pathEditMode="relative" ptsTypes="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Ж экономический симулятор д Магазин новогодних подарков"/>
          <p:cNvPicPr>
            <a:picLocks noChangeAspect="1" noChangeArrowheads="1"/>
          </p:cNvPicPr>
          <p:nvPr/>
        </p:nvPicPr>
        <p:blipFill>
          <a:blip r:embed="rId3" cstate="print"/>
          <a:srcRect b="14760"/>
          <a:stretch>
            <a:fillRect/>
          </a:stretch>
        </p:blipFill>
        <p:spPr bwMode="auto">
          <a:xfrm>
            <a:off x="1979712" y="548680"/>
            <a:ext cx="5328592" cy="56599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99792" y="1628800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1772816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3933056"/>
            <a:ext cx="142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ЮШ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924944"/>
            <a:ext cx="116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13176"/>
            <a:ext cx="119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4365104"/>
            <a:ext cx="1229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2852936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ИШ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475656" y="4221088"/>
            <a:ext cx="1032049" cy="1465809"/>
          </a:xfrm>
          <a:prstGeom prst="rect">
            <a:avLst/>
          </a:prstGeom>
          <a:noFill/>
        </p:spPr>
      </p:pic>
      <p:pic>
        <p:nvPicPr>
          <p:cNvPr id="29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868144" y="1556792"/>
            <a:ext cx="1032049" cy="1465809"/>
          </a:xfrm>
          <a:prstGeom prst="rect">
            <a:avLst/>
          </a:prstGeom>
          <a:noFill/>
        </p:spPr>
      </p:pic>
      <p:pic>
        <p:nvPicPr>
          <p:cNvPr id="30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300192" y="2636912"/>
            <a:ext cx="1032049" cy="1465809"/>
          </a:xfrm>
          <a:prstGeom prst="rect">
            <a:avLst/>
          </a:prstGeom>
          <a:noFill/>
        </p:spPr>
      </p:pic>
      <p:pic>
        <p:nvPicPr>
          <p:cNvPr id="31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948264" y="3789040"/>
            <a:ext cx="1032049" cy="1465809"/>
          </a:xfrm>
          <a:prstGeom prst="rect">
            <a:avLst/>
          </a:prstGeom>
          <a:noFill/>
        </p:spPr>
      </p:pic>
      <p:pic>
        <p:nvPicPr>
          <p:cNvPr id="32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6300192" y="4869160"/>
            <a:ext cx="1032049" cy="1465809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55576" y="0"/>
            <a:ext cx="7587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 шишки. Прочитай(повтори) слоги.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843808" y="1556792"/>
            <a:ext cx="1032049" cy="1465809"/>
          </a:xfrm>
          <a:prstGeom prst="rect">
            <a:avLst/>
          </a:prstGeom>
          <a:noFill/>
        </p:spPr>
      </p:pic>
      <p:pic>
        <p:nvPicPr>
          <p:cNvPr id="20" name="Picture 12" descr="Зеленые деревья в вектор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123728" y="2708920"/>
            <a:ext cx="1032049" cy="1465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-Трикотаж И-Другие-Вещи-По-Оптценам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1186" r="-116"/>
          <a:stretch>
            <a:fillRect/>
          </a:stretch>
        </p:blipFill>
        <p:spPr bwMode="auto">
          <a:xfrm>
            <a:off x="1619672" y="2348880"/>
            <a:ext cx="1217801" cy="17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оделки из камыша - Поделки, делаем самостоятельно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908720"/>
            <a:ext cx="1428750" cy="16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втоматизация звука Ш в словах и предложениях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b="67340"/>
          <a:stretch>
            <a:fillRect/>
          </a:stretch>
        </p:blipFill>
        <p:spPr bwMode="auto">
          <a:xfrm>
            <a:off x="6372200" y="1196752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ncil clip art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924944"/>
            <a:ext cx="1224136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ДОБУ детский сад &quot;Снегурочка&quot; - Закрепляем звуки Ш, Ж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72" t="13889" r="1365" b="59829"/>
          <a:stretch>
            <a:fillRect/>
          </a:stretch>
        </p:blipFill>
        <p:spPr bwMode="auto">
          <a:xfrm>
            <a:off x="4860032" y="4869160"/>
            <a:ext cx="1749733" cy="10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ема Дифференциация букв ш ж, звуков ш, ж. Цель"/>
          <p:cNvPicPr/>
          <p:nvPr/>
        </p:nvPicPr>
        <p:blipFill>
          <a:blip r:embed="rId7" cstate="print"/>
          <a:srcRect l="37813" t="12000" r="41875" b="60000"/>
          <a:stretch>
            <a:fillRect/>
          </a:stretch>
        </p:blipFill>
        <p:spPr bwMode="auto">
          <a:xfrm>
            <a:off x="2483768" y="4941168"/>
            <a:ext cx="1584176" cy="13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втоматизация звука Скачать бесплатно"/>
          <p:cNvPicPr/>
          <p:nvPr/>
        </p:nvPicPr>
        <p:blipFill>
          <a:blip r:embed="rId8" cstate="print">
            <a:clrChange>
              <a:clrFrom>
                <a:srgbClr val="BFEEFE"/>
              </a:clrFrom>
              <a:clrTo>
                <a:srgbClr val="BFEEFE">
                  <a:alpha val="0"/>
                </a:srgbClr>
              </a:clrTo>
            </a:clrChange>
          </a:blip>
          <a:srcRect l="18000" t="37778" r="67000" b="38666"/>
          <a:stretch>
            <a:fillRect/>
          </a:stretch>
        </p:blipFill>
        <p:spPr bwMode="auto">
          <a:xfrm>
            <a:off x="3347864" y="4581128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Тема Дифференциация букв ш ж, звуков ш, ж. Цель"/>
          <p:cNvPicPr/>
          <p:nvPr/>
        </p:nvPicPr>
        <p:blipFill>
          <a:blip r:embed="rId7" cstate="print">
            <a:clrChange>
              <a:clrFrom>
                <a:srgbClr val="FBF5F7"/>
              </a:clrFrom>
              <a:clrTo>
                <a:srgbClr val="FBF5F7">
                  <a:alpha val="0"/>
                </a:srgbClr>
              </a:clrTo>
            </a:clrChange>
          </a:blip>
          <a:srcRect l="65000" t="14400" r="8438" b="61200"/>
          <a:stretch>
            <a:fillRect/>
          </a:stretch>
        </p:blipFill>
        <p:spPr bwMode="auto">
          <a:xfrm>
            <a:off x="2051720" y="4869160"/>
            <a:ext cx="1440160" cy="14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ДОБУ детский сад &quot;Снегурочка&quot; - Закрепляем звуки Ш, Ж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21" t="12821" r="38724" b="50180"/>
          <a:stretch>
            <a:fillRect/>
          </a:stretch>
        </p:blipFill>
        <p:spPr bwMode="auto">
          <a:xfrm>
            <a:off x="2267744" y="4725144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Тема Дифференциация букв ш ж, звуков ш, ж. Цель"/>
          <p:cNvPicPr/>
          <p:nvPr/>
        </p:nvPicPr>
        <p:blipFill>
          <a:blip r:embed="rId7" cstate="print">
            <a:clrChange>
              <a:clrFrom>
                <a:srgbClr val="F5F9FF"/>
              </a:clrFrom>
              <a:clrTo>
                <a:srgbClr val="F5F9FF">
                  <a:alpha val="0"/>
                </a:srgbClr>
              </a:clrTo>
            </a:clrChange>
          </a:blip>
          <a:srcRect l="40938" t="53200" r="40625" b="18000"/>
          <a:stretch>
            <a:fillRect/>
          </a:stretch>
        </p:blipFill>
        <p:spPr bwMode="auto">
          <a:xfrm>
            <a:off x="2339752" y="5013176"/>
            <a:ext cx="1217092" cy="13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Урок 6 тема: игрушки"/>
          <p:cNvPicPr/>
          <p:nvPr/>
        </p:nvPicPr>
        <p:blipFill>
          <a:blip r:embed="rId9" cstate="print">
            <a:clrChange>
              <a:clrFrom>
                <a:srgbClr val="F1ECF0"/>
              </a:clrFrom>
              <a:clrTo>
                <a:srgbClr val="F1ECF0">
                  <a:alpha val="0"/>
                </a:srgbClr>
              </a:clrTo>
            </a:clrChange>
          </a:blip>
          <a:srcRect l="15393" t="2405" r="69214" b="74950"/>
          <a:stretch>
            <a:fillRect/>
          </a:stretch>
        </p:blipFill>
        <p:spPr bwMode="auto">
          <a:xfrm>
            <a:off x="2411760" y="4869160"/>
            <a:ext cx="1296144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ДОБУ детский сад &quot;Снегурочка&quot; - Закрепляем звуки Ш, Ж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3" t="13248" r="66945" b="55276"/>
          <a:stretch>
            <a:fillRect/>
          </a:stretch>
        </p:blipFill>
        <p:spPr bwMode="auto">
          <a:xfrm>
            <a:off x="2051720" y="4869160"/>
            <a:ext cx="1076325" cy="14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ib2.podelise.ru/tw_files2/urls_556/10/d-9209/9209_html_m24f079c6.pn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4869160"/>
            <a:ext cx="1279773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Ошейник для собаки Лучший подарок для тебя!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1" t="16667" b="15196"/>
          <a:stretch>
            <a:fillRect/>
          </a:stretch>
        </p:blipFill>
        <p:spPr bwMode="auto">
          <a:xfrm>
            <a:off x="4644008" y="5157192"/>
            <a:ext cx="1895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mywishlist.ru/pic/i/wish/orig/002/762/247.jpe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941168"/>
            <a:ext cx="1656184" cy="15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ВСЕ О ДОМЕ2 - СТРАНИЦА 11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2" t="9871" r="4569" b="4292"/>
          <a:stretch>
            <a:fillRect/>
          </a:stretch>
        </p:blipFill>
        <p:spPr bwMode="auto">
          <a:xfrm>
            <a:off x="4499992" y="4725144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росмотр изображения 660685 Сервис публикации и хранения изображений : хостинг картинок : размещение фоток : место для фотографи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293096"/>
            <a:ext cx="8820472" cy="23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10518" y="188640"/>
            <a:ext cx="8727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Назови картинки. В каком месте в слове стоит звук Ш? Нажми. 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87142E-6 L 0.5592 0.3355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0.12234 L 0.43368 0.7308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2729E-6 L 0.2441 0.32515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7956 L 0.03455 0.68802 " pathEditMode="relative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924944"/>
            <a:ext cx="7349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шки Анны Ларсон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1826" y="692696"/>
            <a:ext cx="4122174" cy="4258444"/>
          </a:xfrm>
          <a:prstGeom prst="rect">
            <a:avLst/>
          </a:prstGeom>
          <a:noFill/>
        </p:spPr>
      </p:pic>
      <p:pic>
        <p:nvPicPr>
          <p:cNvPr id="3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3995936" y="3140968"/>
            <a:ext cx="2448272" cy="1152128"/>
          </a:xfrm>
          <a:prstGeom prst="rect">
            <a:avLst/>
          </a:prstGeom>
          <a:noFill/>
        </p:spPr>
      </p:pic>
      <p:pic>
        <p:nvPicPr>
          <p:cNvPr id="4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4427984" y="3645024"/>
            <a:ext cx="2448272" cy="1152128"/>
          </a:xfrm>
          <a:prstGeom prst="rect">
            <a:avLst/>
          </a:prstGeom>
          <a:noFill/>
        </p:spPr>
      </p:pic>
      <p:pic>
        <p:nvPicPr>
          <p:cNvPr id="5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4932040" y="4221088"/>
            <a:ext cx="2448272" cy="1152128"/>
          </a:xfrm>
          <a:prstGeom prst="rect">
            <a:avLst/>
          </a:prstGeom>
          <a:noFill/>
        </p:spPr>
      </p:pic>
      <p:pic>
        <p:nvPicPr>
          <p:cNvPr id="6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5436096" y="4653136"/>
            <a:ext cx="2448272" cy="1152128"/>
          </a:xfrm>
          <a:prstGeom prst="rect">
            <a:avLst/>
          </a:prstGeom>
          <a:noFill/>
        </p:spPr>
      </p:pic>
      <p:pic>
        <p:nvPicPr>
          <p:cNvPr id="7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5868144" y="5013176"/>
            <a:ext cx="2448272" cy="115212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6300192" y="5517232"/>
            <a:ext cx="2448272" cy="115212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9" name="~PP1062.WAV">
            <a:hlinkClick r:id="" action="ppaction://media"/>
          </p:cNvPr>
          <p:cNvPicPr>
            <a:picLocks noRot="1" noChangeAspect="1"/>
          </p:cNvPicPr>
          <p:nvPr>
            <a:wavAudioFile r:embed="rId1" name="~PP106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622818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Кошка играет фантиками от конфет. 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Произноси длительно звук Ш каждый раз, когда полетит фантик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шки Анны Ларсон &quot; ALLDAY - народный сайт о дизай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1826" y="620688"/>
            <a:ext cx="4122174" cy="4258444"/>
          </a:xfrm>
          <a:prstGeom prst="rect">
            <a:avLst/>
          </a:prstGeom>
          <a:noFill/>
        </p:spPr>
      </p:pic>
      <p:pic>
        <p:nvPicPr>
          <p:cNvPr id="1030" name="Picture 6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t="30240" r="16841" b="24401"/>
          <a:stretch>
            <a:fillRect/>
          </a:stretch>
        </p:blipFill>
        <p:spPr bwMode="auto">
          <a:xfrm>
            <a:off x="4427984" y="3789040"/>
            <a:ext cx="2448272" cy="1296144"/>
          </a:xfrm>
          <a:prstGeom prst="rect">
            <a:avLst/>
          </a:prstGeom>
          <a:noFill/>
        </p:spPr>
      </p:pic>
      <p:pic>
        <p:nvPicPr>
          <p:cNvPr id="1032" name="Picture 8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08" t="27211" r="16327" b="26530"/>
          <a:stretch>
            <a:fillRect/>
          </a:stretch>
        </p:blipFill>
        <p:spPr bwMode="auto">
          <a:xfrm>
            <a:off x="4716016" y="4077072"/>
            <a:ext cx="2232248" cy="1224136"/>
          </a:xfrm>
          <a:prstGeom prst="rect">
            <a:avLst/>
          </a:prstGeom>
          <a:noFill/>
        </p:spPr>
      </p:pic>
      <p:pic>
        <p:nvPicPr>
          <p:cNvPr id="1034" name="Picture 10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10" t="27720" r="14951" b="24401"/>
          <a:stretch>
            <a:fillRect/>
          </a:stretch>
        </p:blipFill>
        <p:spPr bwMode="auto">
          <a:xfrm>
            <a:off x="5148064" y="4509120"/>
            <a:ext cx="2592288" cy="1368152"/>
          </a:xfrm>
          <a:prstGeom prst="rect">
            <a:avLst/>
          </a:prstGeom>
          <a:noFill/>
        </p:spPr>
      </p:pic>
      <p:pic>
        <p:nvPicPr>
          <p:cNvPr id="1036" name="Picture 12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l="18900" t="30240" r="14951" b="26921"/>
          <a:stretch>
            <a:fillRect/>
          </a:stretch>
        </p:blipFill>
        <p:spPr bwMode="auto">
          <a:xfrm>
            <a:off x="5580112" y="4941168"/>
            <a:ext cx="2520280" cy="1224136"/>
          </a:xfrm>
          <a:prstGeom prst="rect">
            <a:avLst/>
          </a:prstGeom>
          <a:noFill/>
        </p:spPr>
      </p:pic>
      <p:pic>
        <p:nvPicPr>
          <p:cNvPr id="1038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6012160" y="5085184"/>
            <a:ext cx="2448272" cy="1152128"/>
          </a:xfrm>
          <a:prstGeom prst="rect">
            <a:avLst/>
          </a:prstGeom>
          <a:noFill/>
        </p:spPr>
      </p:pic>
      <p:pic>
        <p:nvPicPr>
          <p:cNvPr id="9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6695728" y="5705872"/>
            <a:ext cx="244827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9 -0.01203 C -0.19723 -0.01318 -0.25816 -0.01434 -0.29323 -0.03238 C -0.3283 -0.05065 -0.32934 -0.09459 -0.34705 -0.12049 C -0.36476 -0.14639 -0.38421 -0.15888 -0.39931 -0.18825 C -0.41441 -0.21762 -0.43577 -0.26642 -0.43785 -0.29672 C -0.43993 -0.32701 -0.425 -0.33719 -0.41164 -0.37072 C -0.39827 -0.40426 -0.37917 -0.45745 -0.35782 -0.49769 C -0.33646 -0.53816 -0.29254 -0.57077 -0.28386 -0.6124 C -0.27518 -0.65403 -0.28056 -0.71924 -0.30539 -0.74769 C -0.33021 -0.77613 -0.38091 -0.77405 -0.43316 -0.78261 C -0.48542 -0.79117 -0.58473 -0.79834 -0.61928 -0.79903 C -0.65382 -0.79972 -0.63716 -0.78747 -0.6408 -0.78654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95 -0.00555 C -0.18108 0.00578 -0.20937 0.01712 -0.23733 0.02498 C -0.26528 0.03331 -0.30312 0.04441 -0.32031 0.04348 C -0.3375 0.04256 -0.32969 0.03724 -0.34045 0.01897 C -0.35121 0.00023 -0.38177 -0.02983 -0.38507 -0.06706 C -0.38837 -0.1043 -0.3684 -0.14708 -0.36042 -0.20444 C -0.35243 -0.26179 -0.31944 -0.35199 -0.33733 -0.41142 C -0.35521 -0.47086 -0.43038 -0.53376 -0.46806 -0.56105 C -0.50573 -0.58834 -0.54358 -0.57331 -0.56354 -0.57539 C -0.58351 -0.57747 -0.58576 -0.57539 -0.58802 -0.57331 " pathEditMode="relative" ptsTypes="aaaaaaaaaA">
                                      <p:cBhvr>
                                        <p:cTn id="10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43 0.00994 C -0.19948 0.05272 -0.24653 0.09551 -0.28316 0.10846 C -0.31979 0.12141 -0.34757 0.10222 -0.3724 0.08788 C -0.39722 0.07354 -0.42431 0.05018 -0.43247 0.0222 C -0.44063 -0.00579 -0.44827 -0.04811 -0.42153 -0.08025 C -0.39479 -0.1124 -0.31025 -0.14385 -0.2724 -0.17045 C -0.23455 -0.19704 -0.20625 -0.21485 -0.19393 -0.24006 C -0.1816 -0.26527 -0.17604 -0.3106 -0.19861 -0.32193 C -0.22118 -0.33326 -0.30018 -0.31106 -0.32934 -0.30759 C -0.35851 -0.30412 -0.34966 -0.30921 -0.37396 -0.30158 C -0.39827 -0.29395 -0.44792 -0.28192 -0.47552 -0.26249 C -0.50313 -0.24307 -0.52622 -0.18178 -0.54011 -0.18479 C -0.554 -0.18779 -0.57396 -0.25347 -0.55851 -0.28099 C -0.54306 -0.30852 -0.47205 -0.33141 -0.44775 -0.35061 C -0.42344 -0.3698 -0.3974 -0.39062 -0.41233 -0.3957 C -0.42726 -0.40079 -0.51563 -0.38414 -0.53698 -0.38136 " pathEditMode="relative" ptsTypes="aaaaaaaaaaaaaaaA">
                                      <p:cBhvr>
                                        <p:cTn id="14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9 -0.00254 C -0.14931 -0.05897 -0.16233 -0.1154 -0.16407 -0.142 C -0.1658 -0.16859 -0.15799 -0.13853 -0.14705 -0.16235 C -0.13611 -0.18617 -0.10712 -0.25902 -0.09792 -0.28538 C -0.08872 -0.31175 -0.09479 -0.30342 -0.09167 -0.3203 C -0.08854 -0.33742 -0.08212 -0.35268 -0.07934 -0.38783 C -0.07657 -0.42299 -0.07118 -0.49699 -0.07483 -0.53122 C -0.07847 -0.56545 -0.07882 -0.57932 -0.10087 -0.59274 C -0.12292 -0.60615 -0.17657 -0.61794 -0.20712 -0.61124 C -0.23768 -0.60453 -0.25972 -0.57632 -0.28403 -0.5518 C -0.30834 -0.52729 -0.34184 -0.49514 -0.3533 -0.46369 C -0.36476 -0.43224 -0.35434 -0.395 -0.3533 -0.36332 C -0.35226 -0.33163 -0.34792 -0.29694 -0.34705 -0.27312 C -0.34618 -0.24953 -0.35226 -0.24028 -0.34861 -0.22201 C -0.34497 -0.20328 -0.32917 -0.17877 -0.32552 -0.16235 C -0.32188 -0.14593 -0.32292 -0.13274 -0.32709 -0.12349 C -0.33125 -0.11447 -0.33559 -0.10777 -0.35018 -0.10707 C -0.36476 -0.10638 -0.40035 -0.11124 -0.41476 -0.11933 C -0.42917 -0.12766 -0.42865 -0.14824 -0.43629 -0.15633 C -0.44393 -0.16443 -0.45243 -0.16651 -0.46094 -0.16859 " pathEditMode="relative" ptsTypes="aaaaaaaaaaaaaaaaaaaA">
                                      <p:cBhvr>
                                        <p:cTn id="1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5 0.01157 C -0.14393 0.00995 -0.14653 0.00856 -0.15191 0.01342 C -0.1573 0.01827 -0.17118 0.02614 -0.17344 0.04024 C -0.1757 0.05435 -0.16858 0.07979 -0.1658 0.0976 C -0.16303 0.1154 -0.14896 0.12165 -0.1566 0.14663 C -0.16424 0.1716 -0.19514 0.22803 -0.21198 0.24723 C -0.22882 0.26642 -0.23733 0.25925 -0.25799 0.26157 C -0.27865 0.26388 -0.30955 0.27174 -0.33646 0.26157 C -0.36337 0.25139 -0.39653 0.24399 -0.41962 0.20005 C -0.44271 0.15611 -0.46129 0.03955 -0.475 -0.00277 C -0.48889 -0.04509 -0.48629 -0.02844 -0.50261 -0.05411 C -0.51893 -0.07979 -0.56875 -0.12072 -0.57344 -0.15657 C -0.57813 -0.19241 -0.5691 -0.24121 -0.53039 -0.26919 C -0.49167 -0.29718 -0.39497 -0.31961 -0.34115 -0.3247 C -0.28733 -0.32979 -0.2316 -0.31776 -0.2073 -0.29995 C -0.18299 -0.28214 -0.18889 -0.26249 -0.19497 -0.21808 C -0.20105 -0.17368 -0.22761 -0.07655 -0.24428 -0.03353 C -0.26094 0.00948 -0.27344 0.02775 -0.29497 0.04024 C -0.3165 0.05273 -0.34879 0.04718 -0.37344 0.04209 C -0.39809 0.03701 -0.43143 0.0148 -0.44271 0.00948 " pathEditMode="relative" ptsTypes="aaaaaaaaaaaaaaaaaaaA">
                                      <p:cBhvr>
                                        <p:cTn id="2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7 -0.00508 C -0.18385 -0.00485 -0.21684 -0.00462 -0.24306 -0.01341 C -0.26927 -0.0222 -0.27587 -0.03145 -0.30764 -0.05851 C -0.33941 -0.08556 -0.41007 -0.14431 -0.43385 -0.1753 C -0.45764 -0.20629 -0.44531 -0.21623 -0.4507 -0.24491 C -0.45608 -0.27358 -0.46545 -0.31799 -0.46615 -0.34736 C -0.46684 -0.37673 -0.47274 -0.39685 -0.45538 -0.42113 C -0.43802 -0.44542 -0.38507 -0.46854 -0.36146 -0.49306 C -0.33785 -0.51757 -0.32205 -0.53214 -0.31389 -0.56868 C -0.30573 -0.60522 -0.30695 -0.66373 -0.31233 -0.7123 C -0.31771 -0.76086 -0.32153 -0.83256 -0.34618 -0.85985 C -0.37083 -0.88714 -0.40486 -0.87419 -0.4599 -0.87627 C -0.51493 -0.87835 -0.62413 -0.88575 -0.67691 -0.8721 C -0.72969 -0.85846 -0.75695 -0.82909 -0.77691 -0.79417 C -0.79688 -0.75925 -0.79809 -0.70814 -0.79688 -0.66304 C -0.79566 -0.61794 -0.78542 -0.57377 -0.76927 -0.52358 C -0.75313 -0.4734 -0.73351 -0.41188 -0.7 -0.3617 C -0.66649 -0.31151 -0.60677 -0.26688 -0.56771 -0.22247 C -0.52865 -0.17807 -0.47691 -0.12234 -0.46615 -0.09528 C -0.45538 -0.06822 -0.48247 -0.06336 -0.50295 -0.06059 C -0.52344 -0.05781 -0.56719 -0.07539 -0.58924 -0.07886 C -0.61129 -0.08233 -0.62587 -0.08186 -0.63542 -0.08094 C -0.64497 -0.08001 -0.64566 -0.07654 -0.64618 -0.07284 " pathEditMode="relative" ptsTypes="aaaaaaaaaaaaaaaaaaaaaaA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865838"/>
            <a:ext cx="13051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0" y="332656"/>
            <a:ext cx="3519391" cy="165618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55776" y="2132856"/>
            <a:ext cx="1340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3429000"/>
            <a:ext cx="1313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5013176"/>
            <a:ext cx="1340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404664"/>
            <a:ext cx="72777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Собери фантики.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Читай (повторяй) слоги.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14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900" t="30240" r="16841" b="29441"/>
          <a:stretch>
            <a:fillRect/>
          </a:stretch>
        </p:blipFill>
        <p:spPr bwMode="auto">
          <a:xfrm>
            <a:off x="1691680" y="1768580"/>
            <a:ext cx="3528392" cy="1660420"/>
          </a:xfrm>
          <a:prstGeom prst="rect">
            <a:avLst/>
          </a:prstGeom>
          <a:noFill/>
        </p:spPr>
      </p:pic>
      <p:pic>
        <p:nvPicPr>
          <p:cNvPr id="10" name="Picture 8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08" t="27211" r="16327" b="26530"/>
          <a:stretch>
            <a:fillRect/>
          </a:stretch>
        </p:blipFill>
        <p:spPr bwMode="auto">
          <a:xfrm>
            <a:off x="3635896" y="3068960"/>
            <a:ext cx="3456384" cy="1895436"/>
          </a:xfrm>
          <a:prstGeom prst="rect">
            <a:avLst/>
          </a:prstGeom>
          <a:noFill/>
        </p:spPr>
      </p:pic>
      <p:pic>
        <p:nvPicPr>
          <p:cNvPr id="13" name="Picture 6" descr="Ванюшины проделки - Дневник MTN1605 - Babyblog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t="30240" r="16841" b="24401"/>
          <a:stretch>
            <a:fillRect/>
          </a:stretch>
        </p:blipFill>
        <p:spPr bwMode="auto">
          <a:xfrm>
            <a:off x="5607607" y="4581128"/>
            <a:ext cx="353639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332656"/>
            <a:ext cx="1662635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4664"/>
            <a:ext cx="1662635" cy="132343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32656"/>
            <a:ext cx="16626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16832"/>
            <a:ext cx="1760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916832"/>
            <a:ext cx="1760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1916832"/>
            <a:ext cx="1760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501008"/>
            <a:ext cx="1638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501008"/>
            <a:ext cx="1638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3501008"/>
            <a:ext cx="1638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5157192"/>
            <a:ext cx="1781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157192"/>
            <a:ext cx="1781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5085184"/>
            <a:ext cx="1781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2630" y="0"/>
            <a:ext cx="6865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Произноси  1, затем 2, затем 3  слога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1"/>
      <p:bldP spid="10" grpId="1"/>
      <p:bldP spid="11" grpId="1"/>
      <p:bldP spid="12" grpId="1"/>
      <p:bldP spid="13" grpId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ДОБУ детский сад &quot;Снегурочка&quot; - Закрепляем звуки Ш, Ж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72" t="13889" r="1365" b="59829"/>
          <a:stretch>
            <a:fillRect/>
          </a:stretch>
        </p:blipFill>
        <p:spPr bwMode="auto">
          <a:xfrm>
            <a:off x="1835696" y="2132856"/>
            <a:ext cx="1749733" cy="10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Тема Дифференциация букв ш ж, звуков ш, ж. Цель"/>
          <p:cNvPicPr/>
          <p:nvPr/>
        </p:nvPicPr>
        <p:blipFill>
          <a:blip r:embed="rId3" cstate="print"/>
          <a:srcRect l="37813" t="12000" r="41875" b="60000"/>
          <a:stretch>
            <a:fillRect/>
          </a:stretch>
        </p:blipFill>
        <p:spPr bwMode="auto">
          <a:xfrm>
            <a:off x="1979712" y="692696"/>
            <a:ext cx="1584176" cy="13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втоматизация звука Скачать бесплатно"/>
          <p:cNvPicPr/>
          <p:nvPr/>
        </p:nvPicPr>
        <p:blipFill>
          <a:blip r:embed="rId4" cstate="print">
            <a:clrChange>
              <a:clrFrom>
                <a:srgbClr val="BFEEFE"/>
              </a:clrFrom>
              <a:clrTo>
                <a:srgbClr val="BFEEFE">
                  <a:alpha val="0"/>
                </a:srgbClr>
              </a:clrTo>
            </a:clrChange>
          </a:blip>
          <a:srcRect l="18000" t="37778" r="67000" b="38666"/>
          <a:stretch>
            <a:fillRect/>
          </a:stretch>
        </p:blipFill>
        <p:spPr bwMode="auto">
          <a:xfrm>
            <a:off x="467544" y="2204864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ема Дифференциация букв ш ж, звуков ш, ж. Цель"/>
          <p:cNvPicPr/>
          <p:nvPr/>
        </p:nvPicPr>
        <p:blipFill>
          <a:blip r:embed="rId3" cstate="print">
            <a:clrChange>
              <a:clrFrom>
                <a:srgbClr val="FBF5F7"/>
              </a:clrFrom>
              <a:clrTo>
                <a:srgbClr val="FBF5F7">
                  <a:alpha val="0"/>
                </a:srgbClr>
              </a:clrTo>
            </a:clrChange>
          </a:blip>
          <a:srcRect l="65000" t="14400" r="8438" b="61200"/>
          <a:stretch>
            <a:fillRect/>
          </a:stretch>
        </p:blipFill>
        <p:spPr bwMode="auto">
          <a:xfrm>
            <a:off x="6012160" y="1916832"/>
            <a:ext cx="1440160" cy="14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ДОБУ детский сад &quot;Снегурочка&quot; - Закрепляем звуки Ш, Ж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21" t="12821" r="38724" b="50180"/>
          <a:stretch>
            <a:fillRect/>
          </a:stretch>
        </p:blipFill>
        <p:spPr bwMode="auto">
          <a:xfrm>
            <a:off x="2195736" y="3212976"/>
            <a:ext cx="128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ема Дифференциация букв ш ж, звуков ш, ж. Цель"/>
          <p:cNvPicPr/>
          <p:nvPr/>
        </p:nvPicPr>
        <p:blipFill>
          <a:blip r:embed="rId3" cstate="print">
            <a:clrChange>
              <a:clrFrom>
                <a:srgbClr val="F5F9FF"/>
              </a:clrFrom>
              <a:clrTo>
                <a:srgbClr val="F5F9FF">
                  <a:alpha val="0"/>
                </a:srgbClr>
              </a:clrTo>
            </a:clrChange>
          </a:blip>
          <a:srcRect l="40938" t="53200" r="40625" b="18000"/>
          <a:stretch>
            <a:fillRect/>
          </a:stretch>
        </p:blipFill>
        <p:spPr bwMode="auto">
          <a:xfrm>
            <a:off x="3851920" y="2060848"/>
            <a:ext cx="1217092" cy="13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рок 6 тема: игрушки"/>
          <p:cNvPicPr/>
          <p:nvPr/>
        </p:nvPicPr>
        <p:blipFill>
          <a:blip r:embed="rId5" cstate="print">
            <a:clrChange>
              <a:clrFrom>
                <a:srgbClr val="F1ECF0"/>
              </a:clrFrom>
              <a:clrTo>
                <a:srgbClr val="F1ECF0">
                  <a:alpha val="0"/>
                </a:srgbClr>
              </a:clrTo>
            </a:clrChange>
          </a:blip>
          <a:srcRect l="15393" t="2405" r="69214" b="74950"/>
          <a:stretch>
            <a:fillRect/>
          </a:stretch>
        </p:blipFill>
        <p:spPr bwMode="auto">
          <a:xfrm>
            <a:off x="5868144" y="3429000"/>
            <a:ext cx="1296144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ДОБУ детский сад &quot;Снегурочка&quot; - Закрепляем звуки Ш, Ж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3" t="13248" r="66945" b="55276"/>
          <a:stretch>
            <a:fillRect/>
          </a:stretch>
        </p:blipFill>
        <p:spPr bwMode="auto">
          <a:xfrm>
            <a:off x="7884368" y="404664"/>
            <a:ext cx="1076325" cy="14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ib2.podelise.ru/tw_files2/urls_556/10/d-9209/9209_html_m24f079c6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3645024"/>
            <a:ext cx="1279773" cy="12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ywishlist.ru/pic/i/wish/orig/002/762/247.jpe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1656184" cy="15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СЕ О ДОМЕ2 - СТРАНИЦА 11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2" t="9871" r="4569" b="4292"/>
          <a:stretch>
            <a:fillRect/>
          </a:stretch>
        </p:blipFill>
        <p:spPr bwMode="auto">
          <a:xfrm>
            <a:off x="7543800" y="3356992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делки из камыша - Поделки, делаем самостоятельно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6672"/>
            <a:ext cx="1428750" cy="16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Ошейник для собаки Лучший подарок для тебя!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1" t="16667" b="15196"/>
          <a:stretch>
            <a:fillRect/>
          </a:stretch>
        </p:blipFill>
        <p:spPr bwMode="auto">
          <a:xfrm>
            <a:off x="3851920" y="764704"/>
            <a:ext cx="1895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encil clip art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204864"/>
            <a:ext cx="1224136" cy="105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Детский-Трикотаж И-Другие-Вещи-По-Оптценам"/>
          <p:cNvPicPr/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1186" r="-116"/>
          <a:stretch>
            <a:fillRect/>
          </a:stretch>
        </p:blipFill>
        <p:spPr bwMode="auto">
          <a:xfrm>
            <a:off x="7596336" y="1772816"/>
            <a:ext cx="1217801" cy="175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Автоматизация звука Ш в словах и предложениях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6" b="67340"/>
          <a:stretch>
            <a:fillRect/>
          </a:stretch>
        </p:blipFill>
        <p:spPr bwMode="auto">
          <a:xfrm>
            <a:off x="5580112" y="908720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росмотр изображения 660685 Сервис публикации и хранения изображений : хостинг картинок : размещение фоток : место для фотографи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293096"/>
            <a:ext cx="8820472" cy="23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23528" y="0"/>
            <a:ext cx="84971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Найди слова со звуком Ш в начале слова. Нажми на картинки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6 0.0303 C 0.14966 0.03631 0.20556 0.04256 0.23386 0.04672 C 0.26216 0.05088 0.25001 0.05181 0.26303 0.05481 C 0.27605 0.05782 0.29931 0.05898 0.31233 0.06522 C 0.32535 0.07146 0.33212 0.08303 0.3415 0.09182 C 0.35087 0.1006 0.36355 0.11055 0.3691 0.11841 C 0.37466 0.12627 0.37171 0.12743 0.37535 0.13899 C 0.379 0.15056 0.38924 0.17299 0.3908 0.18802 C 0.39237 0.20306 0.39167 0.21901 0.38455 0.22896 C 0.37744 0.2389 0.36441 0.24515 0.34757 0.24746 C 0.33073 0.24977 0.30469 0.24584 0.28299 0.24353 C 0.26129 0.24121 0.24098 0.2352 0.21685 0.23312 C 0.19271 0.23104 0.16494 0.23011 0.13837 0.23104 C 0.11181 0.23196 0.07639 0.23381 0.05695 0.23936 C 0.03751 0.24491 0.029 0.25116 0.02153 0.26388 C 0.01407 0.2766 0.01459 0.29996 0.01233 0.31522 C 0.01007 0.33048 0.01355 0.34089 0.00764 0.35615 C 0.00174 0.37142 -0.01841 0.38368 -0.0231 0.40726 C -0.02778 0.43085 -0.02101 0.47156 -0.01997 0.49746 C -0.01893 0.52336 -0.01962 0.5451 -0.01702 0.56314 C -0.01441 0.58118 -0.00694 0.59459 -0.00468 0.60615 C -0.00244 0.61772 -0.00209 0.62003 -0.00312 0.63275 C -0.00416 0.64547 -0.00815 0.66975 -0.01077 0.68201 C -0.01337 0.69427 -0.01754 0.69982 -0.01858 0.70652 C -0.01962 0.71323 -0.01771 0.72271 -0.01702 0.72294 C -0.01632 0.72318 -0.01511 0.71577 -0.01389 0.70861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11401 C 0.00209 0.12442 0.00035 0.13506 -0.01458 0.1487 C -0.02951 0.16235 -0.05677 0.17669 -0.08541 0.19588 C -0.11406 0.21508 -0.15312 0.25069 -0.18698 0.26364 C -0.22083 0.27659 -0.26041 0.2759 -0.28871 0.27382 C -0.31666 0.27174 -0.33073 0.28654 -0.35607 0.25139 C -0.38142 0.21623 -0.43003 0.10083 -0.4408 0.06267 C -0.45156 0.02451 -0.44166 0.03538 -0.42083 0.02174 C -0.4 0.00809 -0.35121 -0.01342 -0.31614 -0.0192 C -0.28107 -0.02498 -0.23594 -0.03469 -0.21007 -0.01318 C -0.1842 0.00832 -0.15816 0.05134 -0.16076 0.10985 C -0.16337 0.16836 -0.19982 0.2944 -0.22535 0.33742 C -0.25104 0.38043 -0.28698 0.36401 -0.31458 0.36818 C -0.34219 0.37234 -0.35764 0.36424 -0.39149 0.36193 C -0.42535 0.35962 -0.47639 0.35106 -0.51771 0.35384 C -0.55903 0.35661 -0.61614 0.36193 -0.63923 0.37835 C -0.66232 0.39477 -0.65278 0.43108 -0.65607 0.45213 C -0.65937 0.47317 -0.66198 0.48682 -0.6592 0.50532 C -0.65642 0.52382 -0.64618 0.5444 -0.63923 0.5629 C -0.63229 0.5814 -0.62378 0.60222 -0.61771 0.61609 C -0.61163 0.62997 -0.60607 0.62951 -0.60225 0.64685 C -0.59844 0.6642 -0.59583 0.7086 -0.59462 0.72063 " pathEditMode="relative" ptsTypes="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0717 C 0.07795 -0.01272 0.08524 -0.03261 0.09236 -0.0562 C 0.09948 -0.07979 0.10781 -0.11193 0.11389 -0.13413 C 0.11997 -0.15634 0.11684 -0.16859 0.12934 -0.18941 C 0.14184 -0.21022 0.16875 -0.24352 0.18924 -0.25925 C 0.20972 -0.27498 0.23576 -0.27868 0.25243 -0.28376 C 0.2691 -0.28885 0.27465 -0.28746 0.28924 -0.28978 C 0.30382 -0.29209 0.32188 -0.29648 0.3401 -0.2981 C 0.35833 -0.29972 0.37049 -0.29949 0.39861 -0.30018 C 0.42656 -0.30088 0.47778 -0.30435 0.50938 -0.30227 C 0.54097 -0.30018 0.56094 -0.30365 0.58785 -0.28793 C 0.61476 -0.2722 0.65052 -0.2352 0.67083 -0.20791 C 0.69115 -0.18062 0.70243 -0.14986 0.70938 -0.12396 C 0.71632 -0.09806 0.71962 -0.07401 0.71233 -0.05227 C 0.70503 -0.03053 0.68611 -0.00648 0.66615 0.00717 C 0.64618 0.02081 0.62049 0.02498 0.59236 0.02983 C 0.56424 0.03469 0.52726 0.0333 0.49705 0.03608 C 0.46684 0.03885 0.44132 0.037 0.41076 0.04625 C 0.38021 0.0555 0.33698 0.07424 0.31389 0.09135 C 0.2908 0.10846 0.28264 0.12951 0.2724 0.14871 C 0.26215 0.1679 0.25799 0.18548 0.25243 0.20606 C 0.24688 0.22664 0.24358 0.24931 0.23854 0.27174 C 0.23351 0.29417 0.22448 0.32216 0.2217 0.34135 C 0.21892 0.36055 0.22222 0.37142 0.2217 0.38645 C 0.22118 0.40148 0.21858 0.41998 0.21858 0.43155 C 0.21858 0.44311 0.22118 0.4519 0.2217 0.45606 " pathEditMode="relative" rAng="0" ptsTypes="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11286 C -0.00156 -0.13876 -0.00642 -0.16397 -0.01354 -0.18455 C -0.02066 -0.20513 -0.02205 -0.22248 -0.03976 -0.23589 C -0.05747 -0.2493 -0.09566 -0.25879 -0.11979 -0.26457 C -0.14392 -0.27035 -0.16597 -0.27729 -0.18438 -0.27081 C -0.20278 -0.26434 -0.22066 -0.24422 -0.23056 -0.22572 C -0.24045 -0.20721 -0.24549 -0.18524 -0.24427 -0.16004 C -0.24306 -0.13506 -0.23195 -0.09921 -0.22274 -0.074 C -0.21354 -0.0488 -0.20295 -0.03214 -0.18889 -0.00832 C -0.17483 0.0155 -0.14844 0.04996 -0.1382 0.06938 C -0.12795 0.08881 -0.12587 0.09366 -0.12743 0.10847 C -0.12899 0.12304 -0.13767 0.14917 -0.1474 0.15773 C -0.15712 0.16628 -0.16754 0.15657 -0.18594 0.15958 C -0.20434 0.16258 -0.23941 0.16304 -0.25816 0.176 C -0.27691 0.18895 -0.29167 0.22225 -0.29827 0.23751 C -0.30486 0.25278 -0.30729 0.25093 -0.29827 0.26827 C -0.28924 0.28539 -0.26059 0.32054 -0.24427 0.33973 C -0.22795 0.35939 -0.21007 0.37142 -0.19983 0.38483 C -0.18958 0.39847 -0.1875 0.40703 -0.18281 0.42183 C -0.17813 0.43687 -0.1757 0.46323 -0.17205 0.47502 C -0.1684 0.48705 -0.16302 0.49006 -0.16129 0.49353 " pathEditMode="relative" ptsTypes="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58 -0.00046 C 0.12153 0.03099 0.14948 0.06244 0.16441 0.09182 C 0.17934 0.12119 0.18768 0.15634 0.18281 0.17577 C 0.17795 0.19519 0.15278 0.20282 0.13507 0.20861 C 0.11736 0.21439 0.09879 0.21161 0.07656 0.21069 C 0.05434 0.20976 0.02656 0.20676 0.00122 0.20259 C -0.02413 0.19843 -0.03906 0.19126 -0.07569 0.18617 C -0.11232 0.18108 -0.18107 0.17276 -0.21875 0.17183 C -0.25642 0.17091 -0.27673 0.16328 -0.30191 0.17993 C -0.32708 0.19658 -0.34462 0.24561 -0.36944 0.2722 C -0.39427 0.2988 -0.43767 0.31406 -0.45104 0.33973 C -0.46441 0.3654 -0.4533 0.4038 -0.44948 0.426 C -0.44566 0.4482 -0.43177 0.46138 -0.42795 0.47294 C -0.42413 0.48451 -0.42534 0.49006 -0.42639 0.49561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13529 C -0.07466 -0.15425 -0.13716 -0.17275 -0.1658 -0.18871 C -0.19445 -0.20467 -0.17882 -0.21138 -0.1842 -0.2315 C -0.18959 -0.25185 -0.20521 -0.27451 -0.19809 -0.30943 C -0.19098 -0.34435 -0.1632 -0.41142 -0.14115 -0.44056 C -0.1191 -0.47016 -0.10191 -0.47294 -0.0658 -0.48566 C -0.02969 -0.49861 0.02205 -0.51064 0.07569 -0.5185 C 0.12934 -0.52636 0.21059 -0.53353 0.25555 -0.53284 C 0.30069 -0.53214 0.30521 -0.52289 0.34652 -0.51434 C 0.38784 -0.50578 0.45434 -0.52012 0.50347 -0.4815 C 0.55243 -0.44287 0.63472 -0.33718 0.64166 -0.28307 C 0.64878 -0.22849 0.58975 -0.19149 0.54496 -0.15564 C 0.50017 -0.11979 0.43663 -0.08487 0.37274 -0.06753 C 0.30868 -0.05018 0.22639 -0.06036 0.1618 -0.05111 C 0.09722 -0.04209 0.01545 -0.04301 -0.01511 -0.01249 C -0.04566 0.0185 -0.02448 0.08812 -0.02118 0.13321 C -0.01789 0.17808 3.33333E-6 0.2359 0.00503 0.2581 " pathEditMode="relative" ptsTypes="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12697 C 0.00573 -0.12465 0.00417 -0.12211 0.01823 -0.13714 C 0.03229 -0.15218 0.07813 -0.18224 0.09219 -0.21716 C 0.10625 -0.25208 0.11528 -0.29834 0.10295 -0.34621 C 0.09063 -0.39408 0.03385 -0.47618 0.01823 -0.50393 C 0.0026 -0.53169 0.04184 -0.51434 0.00903 -0.51226 C -0.02378 -0.51018 -0.13038 -0.48659 -0.17882 -0.49168 C -0.22708 -0.49676 -0.25764 -0.53307 -0.28177 -0.54302 C -0.3059 -0.55296 -0.29201 -0.55689 -0.32326 -0.55111 C -0.35451 -0.54533 -0.42917 -0.5333 -0.46944 -0.5081 C -0.50972 -0.48289 -0.55278 -0.44542 -0.56476 -0.39963 C -0.57674 -0.35384 -0.55278 -0.27845 -0.54167 -0.23358 C -0.53056 -0.18872 -0.51111 -0.16998 -0.49861 -0.13113 C -0.48611 -0.09228 -0.47326 -0.03724 -0.46632 1.39685E-6 C -0.45937 0.03723 -0.46024 0.06429 -0.45712 0.09227 C -0.45399 0.12003 -0.45 0.14246 -0.44792 0.16605 C -0.44583 0.18964 -0.44444 0.22109 -0.44479 0.23381 " pathEditMode="relative" ptsTypes="aaaaaaaaaaaaa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121539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988840"/>
            <a:ext cx="295465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ША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0597" y="404664"/>
            <a:ext cx="61478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Долго тяни первый гласный звук,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соединяй его со слогом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396" y="1988840"/>
            <a:ext cx="13997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988840"/>
            <a:ext cx="31390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ШО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010" y="1988840"/>
            <a:ext cx="117051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6490" y="1988840"/>
            <a:ext cx="290977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</a:t>
            </a:r>
            <a:endParaRPr lang="ru-RU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612</TotalTime>
  <Words>127</Words>
  <Application>Microsoft Office PowerPoint</Application>
  <PresentationFormat>Экран (4:3)</PresentationFormat>
  <Paragraphs>44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smerdov</cp:lastModifiedBy>
  <cp:revision>59</cp:revision>
  <dcterms:created xsi:type="dcterms:W3CDTF">2014-10-02T10:56:44Z</dcterms:created>
  <dcterms:modified xsi:type="dcterms:W3CDTF">2015-02-25T12:40:30Z</dcterms:modified>
</cp:coreProperties>
</file>